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Geist" panose="020B0604020202020204" charset="-52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8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983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-5-6.svg"/><Relationship Id="rId5" Type="http://schemas.openxmlformats.org/officeDocument/2006/relationships/image" Target="../media/image-5-4.sv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98947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Размышления об участии в проекте: что мы поняли и что теперь можем сделать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3047628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От простого желания «рассказать о красивых местах» — к глубокому пониманию связи природы, истории и человека.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92832"/>
            <a:ext cx="524991" cy="233214"/>
          </a:xfrm>
          <a:prstGeom prst="roundRect">
            <a:avLst>
              <a:gd name="adj" fmla="val 38297"/>
            </a:avLst>
          </a:prstGeom>
          <a:solidFill>
            <a:srgbClr val="CCFFE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030039"/>
            <a:ext cx="37616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ЧАСТЬ 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275606"/>
            <a:ext cx="532730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Что нам дало участие в проекте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96119" y="1849189"/>
            <a:ext cx="2634555" cy="2301478"/>
          </a:xfrm>
          <a:prstGeom prst="roundRect">
            <a:avLst>
              <a:gd name="adj" fmla="val 4851"/>
            </a:avLst>
          </a:prstGeom>
          <a:solidFill>
            <a:srgbClr val="E5F9F2">
              <a:alpha val="95000"/>
            </a:srgbClr>
          </a:solidFill>
          <a:ln w="14288">
            <a:solidFill>
              <a:srgbClr val="B7D5C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10406" y="1863477"/>
            <a:ext cx="2605980" cy="372070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sp>
        <p:nvSpPr>
          <p:cNvPr id="7" name="Text 5"/>
          <p:cNvSpPr/>
          <p:nvPr/>
        </p:nvSpPr>
        <p:spPr>
          <a:xfrm>
            <a:off x="1720379" y="1930822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4380" y="2359521"/>
            <a:ext cx="235803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Целостность природы и истории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34380" y="2821632"/>
            <a:ext cx="235803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Река определяла расположение деревень, тип почвы влиял на промыслы, исторические события меняли ландшафт. Природа и история переплетены гораздо сильнее, чем кажется.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54648" y="1849189"/>
            <a:ext cx="2634630" cy="2301478"/>
          </a:xfrm>
          <a:prstGeom prst="roundRect">
            <a:avLst>
              <a:gd name="adj" fmla="val 4851"/>
            </a:avLst>
          </a:prstGeom>
          <a:solidFill>
            <a:srgbClr val="E5F9F2">
              <a:alpha val="95000"/>
            </a:srgbClr>
          </a:solidFill>
          <a:ln w="14288">
            <a:solidFill>
              <a:srgbClr val="B7D5C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68935" y="1863477"/>
            <a:ext cx="2606055" cy="372070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sp>
        <p:nvSpPr>
          <p:cNvPr id="12" name="Text 10"/>
          <p:cNvSpPr/>
          <p:nvPr/>
        </p:nvSpPr>
        <p:spPr>
          <a:xfrm>
            <a:off x="4478908" y="1930822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392909" y="2359521"/>
            <a:ext cx="235810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Волонтёр — мост между наукой и людьми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92909" y="2821632"/>
            <a:ext cx="235810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Учёные пишут статьи, краеведы собирают папки, но без живого посредника знания остаются в архивах. Мы увидели глаза людей, которым стало интересно. Это дорогого стоит.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13252" y="1849189"/>
            <a:ext cx="2634555" cy="2301478"/>
          </a:xfrm>
          <a:prstGeom prst="roundRect">
            <a:avLst>
              <a:gd name="adj" fmla="val 4851"/>
            </a:avLst>
          </a:prstGeom>
          <a:solidFill>
            <a:srgbClr val="E5F9F2">
              <a:alpha val="95000"/>
            </a:srgbClr>
          </a:solidFill>
          <a:ln w="14288">
            <a:solidFill>
              <a:srgbClr val="B7D5C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27539" y="1863477"/>
            <a:ext cx="2605980" cy="372070"/>
          </a:xfrm>
          <a:prstGeom prst="roundRect">
            <a:avLst>
              <a:gd name="adj" fmla="val 25398"/>
            </a:avLst>
          </a:prstGeom>
          <a:solidFill>
            <a:srgbClr val="D1EFE4"/>
          </a:solidFill>
          <a:ln/>
        </p:spPr>
      </p:sp>
      <p:sp>
        <p:nvSpPr>
          <p:cNvPr id="17" name="Text 15"/>
          <p:cNvSpPr/>
          <p:nvPr/>
        </p:nvSpPr>
        <p:spPr>
          <a:xfrm>
            <a:off x="7237512" y="1930822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151513" y="2359521"/>
            <a:ext cx="23416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Методика важнее эрудиции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151513" y="2627784"/>
            <a:ext cx="235803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Работа с детьми — особое искусство. Им нужны загадки, движение, смена деятельности. Можно знать всё о территории, но без умения удержать внимание ребёнка знания не пригодятся.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832101" y="346397"/>
            <a:ext cx="445443" cy="177329"/>
          </a:xfrm>
          <a:prstGeom prst="roundRect">
            <a:avLst>
              <a:gd name="adj" fmla="val 40922"/>
            </a:avLst>
          </a:prstGeom>
          <a:solidFill>
            <a:srgbClr val="CCFFEF"/>
          </a:solidFill>
          <a:ln/>
        </p:spPr>
      </p:sp>
      <p:sp>
        <p:nvSpPr>
          <p:cNvPr id="4" name="Text 1"/>
          <p:cNvSpPr/>
          <p:nvPr/>
        </p:nvSpPr>
        <p:spPr>
          <a:xfrm>
            <a:off x="3892525" y="376610"/>
            <a:ext cx="324594" cy="116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ЧАСТЬ 2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3832101" y="556468"/>
            <a:ext cx="4908798" cy="629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Инструменты для педагогов и школьников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3832101" y="1309092"/>
            <a:ext cx="4908798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Разовые экскурсии — хорошо, но недостаточно. Нужна </a:t>
            </a:r>
            <a:r>
              <a:rPr lang="en-US" sz="7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система инструментов</a:t>
            </a: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, которую учитель сможет использовать самостоятельно.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3832101" y="1693366"/>
            <a:ext cx="4908798" cy="714524"/>
          </a:xfrm>
          <a:prstGeom prst="roundRect">
            <a:avLst>
              <a:gd name="adj" fmla="val 1269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937620" y="1798886"/>
            <a:ext cx="1790998" cy="162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🗺</a:t>
            </a:r>
            <a:r>
              <a:rPr lang="en-US" sz="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Конструктор маршрута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3937620" y="2010221"/>
            <a:ext cx="4697760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Модульная схема: базовые «ядра», вариативные блоки и «дорожная карта» времени. Учитель собирает маршрут под свой класс, погоду и задачу.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3832101" y="2489746"/>
            <a:ext cx="4908798" cy="714524"/>
          </a:xfrm>
          <a:prstGeom prst="roundRect">
            <a:avLst>
              <a:gd name="adj" fmla="val 1269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37620" y="2595265"/>
            <a:ext cx="1382018" cy="162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📓</a:t>
            </a:r>
            <a:r>
              <a:rPr lang="en-US" sz="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Полевой дневник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3937620" y="2806601"/>
            <a:ext cx="4697760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Рабочая тетрадь-путеводитель с карточками наблюдений, заданиями на историческую реконструкцию и местом для рисунков.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3832101" y="3286125"/>
            <a:ext cx="4908798" cy="714524"/>
          </a:xfrm>
          <a:prstGeom prst="roundRect">
            <a:avLst>
              <a:gd name="adj" fmla="val 1269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37620" y="3391644"/>
            <a:ext cx="1754832" cy="162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🎧</a:t>
            </a:r>
            <a:r>
              <a:rPr lang="en-US" sz="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Аудиоследы и QR-коды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937620" y="3602980"/>
            <a:ext cx="4697760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Короткие аудиорассказы (2–3 мин.) о ключевых точках маршрута. QR-коды на колышках — и класс идёт самостоятельно.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3832101" y="4082504"/>
            <a:ext cx="4908798" cy="714524"/>
          </a:xfrm>
          <a:prstGeom prst="roundRect">
            <a:avLst>
              <a:gd name="adj" fmla="val 1269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937620" y="4188023"/>
            <a:ext cx="1678558" cy="162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📋</a:t>
            </a:r>
            <a:r>
              <a:rPr lang="en-US" sz="9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Памятка для педагога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3937620" y="4399359"/>
            <a:ext cx="4697760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Две страницы: что сказать перед выходом, три универсальных вопроса, как работать с «неудобными» вопросами детей и как завершить экскурсию.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824954"/>
            <a:ext cx="1431057" cy="242739"/>
          </a:xfrm>
          <a:prstGeom prst="roundRect">
            <a:avLst>
              <a:gd name="adj" fmla="val 36794"/>
            </a:avLst>
          </a:prstGeom>
          <a:noFill/>
          <a:ln w="4763">
            <a:solidFill>
              <a:srgbClr val="00674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5295" y="866924"/>
            <a:ext cx="1272704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ИНСТРУМЕНТ ПОДРОБНЕЕ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117253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Полевой дневник: прогулка становится исследованием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06822" y="2078385"/>
            <a:ext cx="4103191" cy="2240161"/>
          </a:xfrm>
          <a:prstGeom prst="roundRect">
            <a:avLst>
              <a:gd name="adj" fmla="val 7974"/>
            </a:avLst>
          </a:prstGeom>
          <a:solidFill>
            <a:srgbClr val="00674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30796" y="2202359"/>
            <a:ext cx="179992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Что внутри дневника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0796" y="2520181"/>
            <a:ext cx="3855244" cy="1320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Карточки наблюдений: «Найди три вида мхов», «Определи возраст дерева по пню»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Задания на реконструкцию: «Где удобнее построить пристань?», «Что бы ты записал 100 лет назад?»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Место для рисунков и заметок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Вопросы для обсуждения после прогулки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202359"/>
            <a:ext cx="173749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Почему это работает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520181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Ребёнок на экскурсии — не пассивный слушатель. Дневник превращает прогулку в </a:t>
            </a:r>
            <a:r>
              <a:rPr lang="en-US" sz="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личное исследование</a:t>
            </a: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Учитель использует готовый шаблон самостоятельно — без постоянного присутствия волонтёра.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28046" y="3453557"/>
            <a:ext cx="3924598" cy="725463"/>
          </a:xfrm>
          <a:prstGeom prst="roundRect">
            <a:avLst>
              <a:gd name="adj" fmla="val 15389"/>
            </a:avLst>
          </a:prstGeom>
          <a:solidFill>
            <a:srgbClr val="B6FCB8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3638104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30998" y="3608487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Распечатывается на 2–4 страницы. Просто, доступно, эффективно.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681484"/>
            <a:ext cx="547688" cy="233214"/>
          </a:xfrm>
          <a:prstGeom prst="roundRect">
            <a:avLst>
              <a:gd name="adj" fmla="val 38297"/>
            </a:avLst>
          </a:prstGeom>
          <a:solidFill>
            <a:srgbClr val="CCFFE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718691"/>
            <a:ext cx="39885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ЧАСТЬ 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964257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Как это помогает знакомить с природой и историей</a:t>
            </a:r>
            <a:endParaRPr lang="en-US" sz="2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925389"/>
            <a:ext cx="310083" cy="31008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119" y="2390477"/>
            <a:ext cx="201848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Педагог больше не один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96119" y="2658740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Междисциплинарные инструменты позволяют любому учителю уверенно вывести класс на местность. Не нужно быть экспертом по всему — достаточно следовать простому плану.</a:t>
            </a:r>
            <a:endParaRPr lang="en-US" sz="9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64991" y="1925389"/>
            <a:ext cx="310083" cy="31008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64991" y="2390477"/>
            <a:ext cx="24278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Запоминаются переживания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264991" y="2658740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Дети забывают даты, но помнят момент, когда </a:t>
            </a:r>
            <a:r>
              <a:rPr lang="en-US" sz="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сами нашли старый фундамент</a:t>
            </a: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или услышали крик кроншнепа. Через эмоцию приходит уважение к территории и желание её беречь.</a:t>
            </a:r>
            <a:endParaRPr lang="en-US" sz="9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33939" y="1925389"/>
            <a:ext cx="310083" cy="31008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33939" y="2390477"/>
            <a:ext cx="261394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Территория становится «своей»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033939" y="2852589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Когда класс выходит на маршрут осенью, зимой и весной — место перестаёт быть абстрактным. Дети начинали приводить сюда родителей, показывать «свои» деревья и камни.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682154" y="4123953"/>
            <a:ext cx="796572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Настоящая цель — не просто провести экскурсию, а </a:t>
            </a:r>
            <a:r>
              <a:rPr lang="en-US" sz="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посадить любовь к месту</a:t>
            </a: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496119" y="3984427"/>
            <a:ext cx="14288" cy="477515"/>
          </a:xfrm>
          <a:prstGeom prst="rect">
            <a:avLst/>
          </a:prstGeom>
          <a:solidFill>
            <a:srgbClr val="006747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863132" y="299219"/>
            <a:ext cx="479301" cy="195263"/>
          </a:xfrm>
          <a:prstGeom prst="roundRect">
            <a:avLst>
              <a:gd name="adj" fmla="val 40023"/>
            </a:avLst>
          </a:prstGeom>
          <a:solidFill>
            <a:srgbClr val="CCFFEF"/>
          </a:solidFill>
          <a:ln/>
        </p:spPr>
      </p:sp>
      <p:sp>
        <p:nvSpPr>
          <p:cNvPr id="4" name="Text 1"/>
          <p:cNvSpPr/>
          <p:nvPr/>
        </p:nvSpPr>
        <p:spPr>
          <a:xfrm>
            <a:off x="3928244" y="331738"/>
            <a:ext cx="349076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ЧАСТЬ 4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3863132" y="532433"/>
            <a:ext cx="4229026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Что мы будем делать дальше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3863132" y="1014040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01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3863132" y="1184151"/>
            <a:ext cx="4846737" cy="14288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8" name="Text 5"/>
          <p:cNvSpPr/>
          <p:nvPr/>
        </p:nvSpPr>
        <p:spPr>
          <a:xfrm>
            <a:off x="3863132" y="1266974"/>
            <a:ext cx="241384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Открытая публикация шаблонов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863132" y="1493416"/>
            <a:ext cx="484673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Полевой дневник, конструктор маршрута и памятка для педагога — в открытом доступе на Добро.рф или в группе местного музея. Бесплатно, с правом копировать и изменять.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63132" y="1995339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02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3863132" y="2165449"/>
            <a:ext cx="4846737" cy="14288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2" name="Text 9"/>
          <p:cNvSpPr/>
          <p:nvPr/>
        </p:nvSpPr>
        <p:spPr>
          <a:xfrm>
            <a:off x="3863132" y="2248272"/>
            <a:ext cx="216180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Интерактивная карта района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863132" y="2474714"/>
            <a:ext cx="484673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 Google Maps или на простом сайте: точки для показа, ссылки на аудиорассказы, варианты заданий. Любой учитель спланирует маршрут за 10 минут.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863132" y="2976637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03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863132" y="3146747"/>
            <a:ext cx="4846737" cy="14288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6" name="Text 13"/>
          <p:cNvSpPr/>
          <p:nvPr/>
        </p:nvSpPr>
        <p:spPr>
          <a:xfrm>
            <a:off x="3863132" y="3229570"/>
            <a:ext cx="190209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Два бесплатных вебинара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863132" y="3456012"/>
            <a:ext cx="484673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Для местных педагогов — как пользоваться полевым дневником и адаптировать маршрут под разный возраст.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3863132" y="3957935"/>
            <a:ext cx="217066" cy="1356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04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3863132" y="4128046"/>
            <a:ext cx="4846737" cy="14288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20" name="Text 17"/>
          <p:cNvSpPr/>
          <p:nvPr/>
        </p:nvSpPr>
        <p:spPr>
          <a:xfrm>
            <a:off x="3863132" y="4210869"/>
            <a:ext cx="152816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Сбор обратной связи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863132" y="4437311"/>
            <a:ext cx="484673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Дневники и памятки — в 5 школ района. Через месяц учителя присылают фото и заметки. На основе этого дорабатываем инструменты.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9429"/>
            <a:ext cx="634990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Главный результат в цифрах и фактах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66986"/>
            <a:ext cx="39983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4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578843" y="1931343"/>
            <a:ext cx="183281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Инструмента создано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199605"/>
            <a:ext cx="399834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Конструктор маршрута, полевой дневник, аудиоследы с QR-кодами, памятка для педагога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649465" y="1366986"/>
            <a:ext cx="39984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5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562154" y="1931343"/>
            <a:ext cx="21730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Школ получат материалы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649465" y="2199605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 рамках первого этапа сбора обратной связи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96119" y="2906539"/>
            <a:ext cx="3998342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1487835" y="3470895"/>
            <a:ext cx="201491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Вебинара для педагогов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6119" y="3739158"/>
            <a:ext cx="399834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Бесплатно, с практическими примерами и адаптацией под возраст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649465" y="2906539"/>
            <a:ext cx="39984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5777880" y="3470895"/>
            <a:ext cx="174151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Ключевых открытия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649465" y="3739158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Целостность, роль посредника, методика важнее эрудиции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96119" y="4275609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Все материалы публикуются в открытом доступе — бесплатно, с правом копировать и изменять под нужды любой школы.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381051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Итоговая мысль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82154" y="2094161"/>
            <a:ext cx="453672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 нужно ждать идеальных условий. Уже сейчас, с помощью простых бумажных дневников, QR-кодов на колышках и двухстраничной памятки, можно сделать так, что сотни школьников начнут видеть свою землю — её природу и историю — не как скучный параграф в учебнике, а как </a:t>
            </a:r>
            <a:r>
              <a:rPr lang="en-US" sz="9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живой, удивительный, требующий внимания мир</a:t>
            </a: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1954634"/>
            <a:ext cx="14288" cy="1271364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496119" y="3365525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Мы были волонтёрами. Но теперь мы — </a:t>
            </a:r>
            <a:r>
              <a:rPr lang="en-US" sz="950" b="1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проводники возможности</a:t>
            </a: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И это чувство останется с нами надолго.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</Words>
  <Application>Microsoft Office PowerPoint</Application>
  <PresentationFormat>Экран (16:9)</PresentationFormat>
  <Paragraphs>82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Noto Serif SC Bold</vt:lpstr>
      <vt:lpstr>Noto Serif SC Light</vt:lpstr>
      <vt:lpstr>Geist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Будимир</dc:creator>
  <cp:lastModifiedBy>Будимир</cp:lastModifiedBy>
  <cp:revision>2</cp:revision>
  <dcterms:created xsi:type="dcterms:W3CDTF">2026-05-11T17:06:10Z</dcterms:created>
  <dcterms:modified xsi:type="dcterms:W3CDTF">2026-05-11T15:09:18Z</dcterms:modified>
</cp:coreProperties>
</file>