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57" r:id="rId4"/>
    <p:sldId id="259" r:id="rId5"/>
    <p:sldId id="283" r:id="rId6"/>
    <p:sldId id="286" r:id="rId7"/>
    <p:sldId id="260" r:id="rId8"/>
    <p:sldId id="284" r:id="rId9"/>
    <p:sldId id="261" r:id="rId10"/>
    <p:sldId id="285" r:id="rId11"/>
    <p:sldId id="287" r:id="rId12"/>
    <p:sldId id="262" r:id="rId13"/>
    <p:sldId id="277" r:id="rId14"/>
    <p:sldId id="288" r:id="rId15"/>
    <p:sldId id="289" r:id="rId16"/>
    <p:sldId id="290" r:id="rId17"/>
    <p:sldId id="29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B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 Condensed" panose="020B0502040204020203" pitchFamily="34" charset="0"/>
                <a:ea typeface="+mn-ea"/>
                <a:cs typeface="+mn-cs"/>
              </a:defRPr>
            </a:pPr>
            <a:r>
              <a:rPr lang="ru-RU" dirty="0" smtClean="0"/>
              <a:t>Динамика численности членов профсоюза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 SemiBold Condensed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108985121988253"/>
          <c:y val="0.21274458879852806"/>
          <c:w val="0.83891014878011749"/>
          <c:h val="0.61842576952719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Членов профсоюза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0.94</c:v>
                </c:pt>
                <c:pt idx="1">
                  <c:v>0.94</c:v>
                </c:pt>
                <c:pt idx="2">
                  <c:v>0.96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-27"/>
        <c:axId val="-118847440"/>
        <c:axId val="-118854512"/>
      </c:barChart>
      <c:catAx>
        <c:axId val="-11884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 Condensed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-118854512"/>
        <c:crosses val="autoZero"/>
        <c:auto val="1"/>
        <c:lblAlgn val="ctr"/>
        <c:lblOffset val="100"/>
        <c:noMultiLvlLbl val="0"/>
      </c:catAx>
      <c:valAx>
        <c:axId val="-11885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 Condensed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-11884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Bahnschrift SemiBold Condensed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 Condensed" panose="020B0502040204020203" pitchFamily="34" charset="0"/>
                <a:ea typeface="+mn-ea"/>
                <a:cs typeface="+mn-cs"/>
              </a:defRPr>
            </a:pPr>
            <a:r>
              <a:rPr lang="ru-RU" dirty="0"/>
              <a:t>Процент </a:t>
            </a:r>
            <a:r>
              <a:rPr lang="ru-RU" dirty="0" smtClean="0"/>
              <a:t>выполнения </a:t>
            </a:r>
            <a:r>
              <a:rPr lang="ru-RU" dirty="0"/>
              <a:t>коллективного договора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 SemiBold Condensed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 выполения коллективного договора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SemiBold Condensed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</c:v>
                </c:pt>
                <c:pt idx="2">
                  <c:v>2025 год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0.98</c:v>
                </c:pt>
                <c:pt idx="1">
                  <c:v>0.99</c:v>
                </c:pt>
                <c:pt idx="2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-118859952"/>
        <c:axId val="-118852336"/>
      </c:barChart>
      <c:catAx>
        <c:axId val="-11885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 SemiBold Condensed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-118852336"/>
        <c:crosses val="autoZero"/>
        <c:auto val="1"/>
        <c:lblAlgn val="ctr"/>
        <c:lblOffset val="100"/>
        <c:noMultiLvlLbl val="0"/>
      </c:catAx>
      <c:valAx>
        <c:axId val="-118852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-118859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9050">
      <a:solidFill>
        <a:schemeClr val="accent6">
          <a:lumMod val="75000"/>
        </a:schemeClr>
      </a:solidFill>
    </a:ln>
    <a:effectLst/>
  </c:spPr>
  <c:txPr>
    <a:bodyPr/>
    <a:lstStyle/>
    <a:p>
      <a:pPr>
        <a:defRPr sz="2000">
          <a:latin typeface="Bahnschrift SemiBold Condensed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AFFF1E-482C-4E22-99A3-617960B2C869}" type="doc">
      <dgm:prSet loTypeId="urn:microsoft.com/office/officeart/2005/8/layout/radial1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7943CD0B-28ED-4ECD-A490-3803ECFF95E0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3600" dirty="0" smtClean="0">
              <a:latin typeface="Bahnschrift SemiBold Condensed" panose="020B0502040204020203" pitchFamily="34" charset="0"/>
            </a:rPr>
            <a:t>СУОТ *</a:t>
          </a:r>
          <a:endParaRPr lang="ru-RU" sz="3600" dirty="0">
            <a:latin typeface="Bahnschrift SemiBold Condensed" panose="020B0502040204020203" pitchFamily="34" charset="0"/>
          </a:endParaRPr>
        </a:p>
      </dgm:t>
    </dgm:pt>
    <dgm:pt modelId="{A46EB764-C54A-43FB-ABEE-B0BB700F9C8A}" type="parTrans" cxnId="{C60C7AE3-B8C2-4910-868B-11B66D78815E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36EAEB5D-AA96-4FC6-819B-A012A727A69E}" type="sibTrans" cxnId="{C60C7AE3-B8C2-4910-868B-11B66D78815E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77C0D00E-B808-4955-A4F0-E4EECB29E96D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Обучение по охране труда 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44E54BD1-BE9B-40D3-BB25-94E495BAB9C4}" type="parTrans" cxnId="{7CE05728-5FE8-4372-BB52-E584952E3013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A0550B4A-75E4-4754-BBD5-C9B19E686D87}" type="sibTrans" cxnId="{7CE05728-5FE8-4372-BB52-E584952E3013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77C4D297-617A-482D-B79F-DDB3C05AE9E5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Специальная оценка условий труда (СОУТ) и оценка профессиональных рисков (ОПР)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C6A76DAF-C549-492D-8E0B-7EC83740E8F2}" type="parTrans" cxnId="{D709EBE5-D70F-4FE1-98C0-20BDE4EB89B5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6F77F1FD-D117-4BA1-8238-4AEBFEE63E74}" type="sibTrans" cxnId="{D709EBE5-D70F-4FE1-98C0-20BDE4EB89B5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67672F0D-0743-4692-AB4B-0324A2D013A3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Обеспеченность средствами индивидуальной защиты (СИЗ)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F8F0DE2A-1394-4D31-B2CB-E9C2A8104B1A}" type="parTrans" cxnId="{211590B0-DE8C-4287-8DB3-2D215CC73DCC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9851080D-E887-454D-BEF3-B5B59180F6B5}" type="sibTrans" cxnId="{211590B0-DE8C-4287-8DB3-2D215CC73DCC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A4B0D6D8-F32C-470B-AF83-09D839135668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Проведение инструктажей 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DFC63482-B782-4DE1-947F-25014F3D257D}" type="parTrans" cxnId="{9001F816-BB36-42A0-A703-E35E824E6FF1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1467DEA6-6D4C-4A90-AA59-815BC5F60714}" type="sibTrans" cxnId="{9001F816-BB36-42A0-A703-E35E824E6FF1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79F3FB06-EFE2-46DE-9E87-13AFD1E02898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85F4DFD9-8E07-4088-9789-D4384F7C5343}" type="parTrans" cxnId="{B34505DC-083C-41B5-8A66-85D0F0CBB802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20C607DA-3526-4714-98BB-696F15F98E33}" type="sibTrans" cxnId="{B34505DC-083C-41B5-8A66-85D0F0CBB802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A5A431EB-29C2-498C-B51E-2CF1EF256C7B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FBDF9A14-D0F2-4D0D-A65F-E36D143383F8}" type="parTrans" cxnId="{AC44B739-ABE1-43D0-80ED-8BE964A14581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4F3B70B9-52A3-46C0-AA8A-DAED9E7D6F71}" type="sibTrans" cxnId="{AC44B739-ABE1-43D0-80ED-8BE964A14581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01CCA13F-A0C0-4778-A110-A455C807CC8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Взаимодействие с надзорными органами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9502EFC8-A4DB-417B-A0FD-A079FEE53552}" type="parTrans" cxnId="{40CB3F15-E873-4BBF-8A9D-7C0EF21E231A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E7FB3323-9694-4EA1-95CC-1A096C66B8BE}" type="sibTrans" cxnId="{40CB3F15-E873-4BBF-8A9D-7C0EF21E231A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79C21385-FD3D-457D-BEB7-86931E8751D6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Медицинские осмотры и освидетельствования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9B8E4B76-353A-4711-877D-C10E3F20E5B6}" type="parTrans" cxnId="{7C0F48D8-0156-436A-BD8B-079BCB1ECD47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71301334-26C1-4387-BD78-DAA642FA03DF}" type="sibTrans" cxnId="{7C0F48D8-0156-436A-BD8B-079BCB1ECD47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87DDED3D-039C-4084-A72C-0FCB672CB9F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Обязательное социальное страхование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4B718E6A-3639-4DB6-9BBC-26C04755DD02}" type="parTrans" cxnId="{7FB0ABB7-64B6-4914-BAAB-5EDC271C291A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9F1DD1B6-FC81-4254-A938-83B3C439F243}" type="sibTrans" cxnId="{7FB0ABB7-64B6-4914-BAAB-5EDC271C291A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F13B4464-34A5-41A4-9ADC-624B1BB56B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Обеспечение безопасности работников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F9341A5C-213F-4AC6-A0D1-31DBC25B8830}" type="parTrans" cxnId="{501522A1-28D9-4E3D-A7BC-DB282BC654AA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939FDD73-ACDF-463F-AD68-A326F1491E82}" type="sibTrans" cxnId="{501522A1-28D9-4E3D-A7BC-DB282BC654AA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9B780201-51D4-4B88-B148-C534F79D55DC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Соблюдение режима труда и отдыха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F50D6894-7B4B-47A8-A592-C264CAB1940F}" type="parTrans" cxnId="{469FC742-038E-4795-B801-C33116BCE2C8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DDB746B8-EEF0-4FA1-B674-B3DDF40463D5}" type="sibTrans" cxnId="{469FC742-038E-4795-B801-C33116BCE2C8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31BA972C-BECE-40E9-9166-D161B26106E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Оценка микротравм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1DBB1260-33CA-4DE1-A6CB-2B56868B95DB}" type="parTrans" cxnId="{806115BB-6F1A-4672-9D57-00E6CEE886EA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A1CCCD2F-D2A7-4E45-BDD2-02EB41FFC96E}" type="sibTrans" cxnId="{806115BB-6F1A-4672-9D57-00E6CEE886EA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1BCC718A-4C24-4B8B-B47A-32BF1B189E1C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00" dirty="0" smtClean="0">
              <a:latin typeface="Bahnschrift SemiBold Condensed" panose="020B0502040204020203" pitchFamily="34" charset="0"/>
            </a:rPr>
            <a:t>Административно-общественный контроль</a:t>
          </a:r>
          <a:endParaRPr lang="ru-RU" sz="1100" dirty="0">
            <a:latin typeface="Bahnschrift SemiBold Condensed" panose="020B0502040204020203" pitchFamily="34" charset="0"/>
          </a:endParaRPr>
        </a:p>
      </dgm:t>
    </dgm:pt>
    <dgm:pt modelId="{338D8FF5-3DDF-466C-8F30-1246C50375CF}" type="parTrans" cxnId="{7D2855AC-3FE7-427A-B25F-90A62BB5522C}">
      <dgm:prSet custT="1"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F6CC95EA-ABF1-4C20-BEE9-517478A53033}" type="sibTrans" cxnId="{7D2855AC-3FE7-427A-B25F-90A62BB5522C}">
      <dgm:prSet/>
      <dgm:spPr/>
      <dgm:t>
        <a:bodyPr/>
        <a:lstStyle/>
        <a:p>
          <a:endParaRPr lang="ru-RU" sz="1100">
            <a:latin typeface="Bahnschrift SemiBold Condensed" panose="020B0502040204020203" pitchFamily="34" charset="0"/>
          </a:endParaRPr>
        </a:p>
      </dgm:t>
    </dgm:pt>
    <dgm:pt modelId="{F02C6928-EE2C-4C7D-B756-9FCC686377C8}" type="pres">
      <dgm:prSet presAssocID="{CCAFFF1E-482C-4E22-99A3-617960B2C86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519286-D9DA-4DC3-9036-11D5E782C9A6}" type="pres">
      <dgm:prSet presAssocID="{7943CD0B-28ED-4ECD-A490-3803ECFF95E0}" presName="centerShape" presStyleLbl="node0" presStyleIdx="0" presStyleCnt="1" custScaleX="167887" custScaleY="163455"/>
      <dgm:spPr/>
      <dgm:t>
        <a:bodyPr/>
        <a:lstStyle/>
        <a:p>
          <a:endParaRPr lang="ru-RU"/>
        </a:p>
      </dgm:t>
    </dgm:pt>
    <dgm:pt modelId="{678FD71F-D9FC-42B3-B1E0-551565900AF1}" type="pres">
      <dgm:prSet presAssocID="{44E54BD1-BE9B-40D3-BB25-94E495BAB9C4}" presName="Name9" presStyleLbl="parChTrans1D2" presStyleIdx="0" presStyleCnt="11"/>
      <dgm:spPr/>
      <dgm:t>
        <a:bodyPr/>
        <a:lstStyle/>
        <a:p>
          <a:endParaRPr lang="ru-RU"/>
        </a:p>
      </dgm:t>
    </dgm:pt>
    <dgm:pt modelId="{F903BA56-4284-44A6-98D1-6B38932BFEBE}" type="pres">
      <dgm:prSet presAssocID="{44E54BD1-BE9B-40D3-BB25-94E495BAB9C4}" presName="connTx" presStyleLbl="parChTrans1D2" presStyleIdx="0" presStyleCnt="11"/>
      <dgm:spPr/>
      <dgm:t>
        <a:bodyPr/>
        <a:lstStyle/>
        <a:p>
          <a:endParaRPr lang="ru-RU"/>
        </a:p>
      </dgm:t>
    </dgm:pt>
    <dgm:pt modelId="{5CA231B1-37F5-4D2D-B44C-5F22909A7788}" type="pres">
      <dgm:prSet presAssocID="{77C0D00E-B808-4955-A4F0-E4EECB29E96D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DCB9A-9212-4987-9210-3C844CF80AE2}" type="pres">
      <dgm:prSet presAssocID="{9B8E4B76-353A-4711-877D-C10E3F20E5B6}" presName="Name9" presStyleLbl="parChTrans1D2" presStyleIdx="1" presStyleCnt="11"/>
      <dgm:spPr/>
      <dgm:t>
        <a:bodyPr/>
        <a:lstStyle/>
        <a:p>
          <a:endParaRPr lang="ru-RU"/>
        </a:p>
      </dgm:t>
    </dgm:pt>
    <dgm:pt modelId="{93091871-FCDB-425E-A487-4CB01619315D}" type="pres">
      <dgm:prSet presAssocID="{9B8E4B76-353A-4711-877D-C10E3F20E5B6}" presName="connTx" presStyleLbl="parChTrans1D2" presStyleIdx="1" presStyleCnt="11"/>
      <dgm:spPr/>
      <dgm:t>
        <a:bodyPr/>
        <a:lstStyle/>
        <a:p>
          <a:endParaRPr lang="ru-RU"/>
        </a:p>
      </dgm:t>
    </dgm:pt>
    <dgm:pt modelId="{63BC99CB-6C2A-4AC3-8C27-C8EF8372594C}" type="pres">
      <dgm:prSet presAssocID="{79C21385-FD3D-457D-BEB7-86931E8751D6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AA649-322B-413B-9562-68721CCD19CA}" type="pres">
      <dgm:prSet presAssocID="{F9341A5C-213F-4AC6-A0D1-31DBC25B8830}" presName="Name9" presStyleLbl="parChTrans1D2" presStyleIdx="2" presStyleCnt="11"/>
      <dgm:spPr/>
      <dgm:t>
        <a:bodyPr/>
        <a:lstStyle/>
        <a:p>
          <a:endParaRPr lang="ru-RU"/>
        </a:p>
      </dgm:t>
    </dgm:pt>
    <dgm:pt modelId="{81175403-BFFE-4B15-B5BC-0094128A65CA}" type="pres">
      <dgm:prSet presAssocID="{F9341A5C-213F-4AC6-A0D1-31DBC25B8830}" presName="connTx" presStyleLbl="parChTrans1D2" presStyleIdx="2" presStyleCnt="11"/>
      <dgm:spPr/>
      <dgm:t>
        <a:bodyPr/>
        <a:lstStyle/>
        <a:p>
          <a:endParaRPr lang="ru-RU"/>
        </a:p>
      </dgm:t>
    </dgm:pt>
    <dgm:pt modelId="{F9CD7674-C44B-4C56-9F7F-C3EF54A828A9}" type="pres">
      <dgm:prSet presAssocID="{F13B4464-34A5-41A4-9ADC-624B1BB56B57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A0471-853F-42C3-9C18-4C0E97E2963F}" type="pres">
      <dgm:prSet presAssocID="{F50D6894-7B4B-47A8-A592-C264CAB1940F}" presName="Name9" presStyleLbl="parChTrans1D2" presStyleIdx="3" presStyleCnt="11"/>
      <dgm:spPr/>
      <dgm:t>
        <a:bodyPr/>
        <a:lstStyle/>
        <a:p>
          <a:endParaRPr lang="ru-RU"/>
        </a:p>
      </dgm:t>
    </dgm:pt>
    <dgm:pt modelId="{CDA2F793-4F14-40F5-BFF3-32186EB10A96}" type="pres">
      <dgm:prSet presAssocID="{F50D6894-7B4B-47A8-A592-C264CAB1940F}" presName="connTx" presStyleLbl="parChTrans1D2" presStyleIdx="3" presStyleCnt="11"/>
      <dgm:spPr/>
      <dgm:t>
        <a:bodyPr/>
        <a:lstStyle/>
        <a:p>
          <a:endParaRPr lang="ru-RU"/>
        </a:p>
      </dgm:t>
    </dgm:pt>
    <dgm:pt modelId="{6F6B54D9-014B-45F6-AF99-4C52B5F8CB1D}" type="pres">
      <dgm:prSet presAssocID="{9B780201-51D4-4B88-B148-C534F79D55DC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A1B06-AA73-47E1-97B5-C34100F0FFA4}" type="pres">
      <dgm:prSet presAssocID="{338D8FF5-3DDF-466C-8F30-1246C50375CF}" presName="Name9" presStyleLbl="parChTrans1D2" presStyleIdx="4" presStyleCnt="11"/>
      <dgm:spPr/>
      <dgm:t>
        <a:bodyPr/>
        <a:lstStyle/>
        <a:p>
          <a:endParaRPr lang="ru-RU"/>
        </a:p>
      </dgm:t>
    </dgm:pt>
    <dgm:pt modelId="{5EAF5B97-30EE-4C24-AA52-524F982D4370}" type="pres">
      <dgm:prSet presAssocID="{338D8FF5-3DDF-466C-8F30-1246C50375CF}" presName="connTx" presStyleLbl="parChTrans1D2" presStyleIdx="4" presStyleCnt="11"/>
      <dgm:spPr/>
      <dgm:t>
        <a:bodyPr/>
        <a:lstStyle/>
        <a:p>
          <a:endParaRPr lang="ru-RU"/>
        </a:p>
      </dgm:t>
    </dgm:pt>
    <dgm:pt modelId="{456095E8-5694-45E4-9828-970EE4C01896}" type="pres">
      <dgm:prSet presAssocID="{1BCC718A-4C24-4B8B-B47A-32BF1B189E1C}" presName="node" presStyleLbl="node1" presStyleIdx="4" presStyleCnt="11" custScaleX="119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227E1-8832-4DBB-9E9D-D73E07B7FDBC}" type="pres">
      <dgm:prSet presAssocID="{1DBB1260-33CA-4DE1-A6CB-2B56868B95DB}" presName="Name9" presStyleLbl="parChTrans1D2" presStyleIdx="5" presStyleCnt="11"/>
      <dgm:spPr/>
      <dgm:t>
        <a:bodyPr/>
        <a:lstStyle/>
        <a:p>
          <a:endParaRPr lang="ru-RU"/>
        </a:p>
      </dgm:t>
    </dgm:pt>
    <dgm:pt modelId="{5BDA5A7E-F815-4C22-9ACE-BD27F5B0E80E}" type="pres">
      <dgm:prSet presAssocID="{1DBB1260-33CA-4DE1-A6CB-2B56868B95DB}" presName="connTx" presStyleLbl="parChTrans1D2" presStyleIdx="5" presStyleCnt="11"/>
      <dgm:spPr/>
      <dgm:t>
        <a:bodyPr/>
        <a:lstStyle/>
        <a:p>
          <a:endParaRPr lang="ru-RU"/>
        </a:p>
      </dgm:t>
    </dgm:pt>
    <dgm:pt modelId="{5EB6A99F-2076-450D-99EE-5587BD13B469}" type="pres">
      <dgm:prSet presAssocID="{31BA972C-BECE-40E9-9166-D161B26106EB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A50AA-2D85-4CC8-844A-E24A6F170262}" type="pres">
      <dgm:prSet presAssocID="{4B718E6A-3639-4DB6-9BBC-26C04755DD02}" presName="Name9" presStyleLbl="parChTrans1D2" presStyleIdx="6" presStyleCnt="11"/>
      <dgm:spPr/>
      <dgm:t>
        <a:bodyPr/>
        <a:lstStyle/>
        <a:p>
          <a:endParaRPr lang="ru-RU"/>
        </a:p>
      </dgm:t>
    </dgm:pt>
    <dgm:pt modelId="{23FBA800-9B69-4780-85FF-1D3A396D5E14}" type="pres">
      <dgm:prSet presAssocID="{4B718E6A-3639-4DB6-9BBC-26C04755DD02}" presName="connTx" presStyleLbl="parChTrans1D2" presStyleIdx="6" presStyleCnt="11"/>
      <dgm:spPr/>
      <dgm:t>
        <a:bodyPr/>
        <a:lstStyle/>
        <a:p>
          <a:endParaRPr lang="ru-RU"/>
        </a:p>
      </dgm:t>
    </dgm:pt>
    <dgm:pt modelId="{AF363828-3DD8-435F-9D9C-D8D0F465037F}" type="pres">
      <dgm:prSet presAssocID="{87DDED3D-039C-4084-A72C-0FCB672CB9FE}" presName="node" presStyleLbl="node1" presStyleIdx="6" presStyleCnt="11" custRadScaleRad="101456" custRadScaleInc="-16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5890F-A4B8-4688-8F24-6368157D3B73}" type="pres">
      <dgm:prSet presAssocID="{9502EFC8-A4DB-417B-A0FD-A079FEE53552}" presName="Name9" presStyleLbl="parChTrans1D2" presStyleIdx="7" presStyleCnt="11"/>
      <dgm:spPr/>
      <dgm:t>
        <a:bodyPr/>
        <a:lstStyle/>
        <a:p>
          <a:endParaRPr lang="ru-RU"/>
        </a:p>
      </dgm:t>
    </dgm:pt>
    <dgm:pt modelId="{FC4F5BC4-CB60-4160-A41B-AB65A655BE68}" type="pres">
      <dgm:prSet presAssocID="{9502EFC8-A4DB-417B-A0FD-A079FEE53552}" presName="connTx" presStyleLbl="parChTrans1D2" presStyleIdx="7" presStyleCnt="11"/>
      <dgm:spPr/>
      <dgm:t>
        <a:bodyPr/>
        <a:lstStyle/>
        <a:p>
          <a:endParaRPr lang="ru-RU"/>
        </a:p>
      </dgm:t>
    </dgm:pt>
    <dgm:pt modelId="{5E227BCC-D34C-42B2-8008-8D74ED0A33BA}" type="pres">
      <dgm:prSet presAssocID="{01CCA13F-A0C0-4778-A110-A455C807CC8B}" presName="node" presStyleLbl="node1" presStyleIdx="7" presStyleCnt="11" custScaleX="116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98BED-627E-4DA1-A818-C36AC0790F62}" type="pres">
      <dgm:prSet presAssocID="{C6A76DAF-C549-492D-8E0B-7EC83740E8F2}" presName="Name9" presStyleLbl="parChTrans1D2" presStyleIdx="8" presStyleCnt="11"/>
      <dgm:spPr/>
      <dgm:t>
        <a:bodyPr/>
        <a:lstStyle/>
        <a:p>
          <a:endParaRPr lang="ru-RU"/>
        </a:p>
      </dgm:t>
    </dgm:pt>
    <dgm:pt modelId="{098B7AE1-40E0-48C8-AC42-1BA284F0713C}" type="pres">
      <dgm:prSet presAssocID="{C6A76DAF-C549-492D-8E0B-7EC83740E8F2}" presName="connTx" presStyleLbl="parChTrans1D2" presStyleIdx="8" presStyleCnt="11"/>
      <dgm:spPr/>
      <dgm:t>
        <a:bodyPr/>
        <a:lstStyle/>
        <a:p>
          <a:endParaRPr lang="ru-RU"/>
        </a:p>
      </dgm:t>
    </dgm:pt>
    <dgm:pt modelId="{C0A6BE43-BA83-4957-A3F5-B62C4BC738E0}" type="pres">
      <dgm:prSet presAssocID="{77C4D297-617A-482D-B79F-DDB3C05AE9E5}" presName="node" presStyleLbl="node1" presStyleIdx="8" presStyleCnt="11" custScaleX="131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1F7D6-5ED5-4912-B601-BA6DB49365F2}" type="pres">
      <dgm:prSet presAssocID="{F8F0DE2A-1394-4D31-B2CB-E9C2A8104B1A}" presName="Name9" presStyleLbl="parChTrans1D2" presStyleIdx="9" presStyleCnt="11"/>
      <dgm:spPr/>
      <dgm:t>
        <a:bodyPr/>
        <a:lstStyle/>
        <a:p>
          <a:endParaRPr lang="ru-RU"/>
        </a:p>
      </dgm:t>
    </dgm:pt>
    <dgm:pt modelId="{F53EC578-8E5B-4276-925D-ABDD0852FF5E}" type="pres">
      <dgm:prSet presAssocID="{F8F0DE2A-1394-4D31-B2CB-E9C2A8104B1A}" presName="connTx" presStyleLbl="parChTrans1D2" presStyleIdx="9" presStyleCnt="11"/>
      <dgm:spPr/>
      <dgm:t>
        <a:bodyPr/>
        <a:lstStyle/>
        <a:p>
          <a:endParaRPr lang="ru-RU"/>
        </a:p>
      </dgm:t>
    </dgm:pt>
    <dgm:pt modelId="{F67B210F-EE42-4D81-B789-7D836CDE445B}" type="pres">
      <dgm:prSet presAssocID="{67672F0D-0743-4692-AB4B-0324A2D013A3}" presName="node" presStyleLbl="node1" presStyleIdx="9" presStyleCnt="11" custScaleX="121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345FB-9D04-41D2-AC45-994EB09ED262}" type="pres">
      <dgm:prSet presAssocID="{DFC63482-B782-4DE1-947F-25014F3D257D}" presName="Name9" presStyleLbl="parChTrans1D2" presStyleIdx="10" presStyleCnt="11"/>
      <dgm:spPr/>
      <dgm:t>
        <a:bodyPr/>
        <a:lstStyle/>
        <a:p>
          <a:endParaRPr lang="ru-RU"/>
        </a:p>
      </dgm:t>
    </dgm:pt>
    <dgm:pt modelId="{52FEA319-DE0C-4E6E-B39B-83801B8B349A}" type="pres">
      <dgm:prSet presAssocID="{DFC63482-B782-4DE1-947F-25014F3D257D}" presName="connTx" presStyleLbl="parChTrans1D2" presStyleIdx="10" presStyleCnt="11"/>
      <dgm:spPr/>
      <dgm:t>
        <a:bodyPr/>
        <a:lstStyle/>
        <a:p>
          <a:endParaRPr lang="ru-RU"/>
        </a:p>
      </dgm:t>
    </dgm:pt>
    <dgm:pt modelId="{DB1EB59E-6377-433F-B0A5-7B52A9D0584F}" type="pres">
      <dgm:prSet presAssocID="{A4B0D6D8-F32C-470B-AF83-09D839135668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0A27D9-9A1A-4A0A-A91D-891C19891E86}" type="presOf" srcId="{77C0D00E-B808-4955-A4F0-E4EECB29E96D}" destId="{5CA231B1-37F5-4D2D-B44C-5F22909A7788}" srcOrd="0" destOrd="0" presId="urn:microsoft.com/office/officeart/2005/8/layout/radial1"/>
    <dgm:cxn modelId="{CF95BCB7-5769-49B9-86A4-49971AB853F1}" type="presOf" srcId="{9B780201-51D4-4B88-B148-C534F79D55DC}" destId="{6F6B54D9-014B-45F6-AF99-4C52B5F8CB1D}" srcOrd="0" destOrd="0" presId="urn:microsoft.com/office/officeart/2005/8/layout/radial1"/>
    <dgm:cxn modelId="{CCA34199-61DF-4287-9A70-CDF1EA3BAA97}" type="presOf" srcId="{9502EFC8-A4DB-417B-A0FD-A079FEE53552}" destId="{FC4F5BC4-CB60-4160-A41B-AB65A655BE68}" srcOrd="1" destOrd="0" presId="urn:microsoft.com/office/officeart/2005/8/layout/radial1"/>
    <dgm:cxn modelId="{12F8DE6E-C8ED-426D-A467-D4BC256DB5B2}" type="presOf" srcId="{DFC63482-B782-4DE1-947F-25014F3D257D}" destId="{52FEA319-DE0C-4E6E-B39B-83801B8B349A}" srcOrd="1" destOrd="0" presId="urn:microsoft.com/office/officeart/2005/8/layout/radial1"/>
    <dgm:cxn modelId="{B6A72904-5586-4855-8639-AACC46D0EC4D}" type="presOf" srcId="{F13B4464-34A5-41A4-9ADC-624B1BB56B57}" destId="{F9CD7674-C44B-4C56-9F7F-C3EF54A828A9}" srcOrd="0" destOrd="0" presId="urn:microsoft.com/office/officeart/2005/8/layout/radial1"/>
    <dgm:cxn modelId="{AC44B739-ABE1-43D0-80ED-8BE964A14581}" srcId="{CCAFFF1E-482C-4E22-99A3-617960B2C869}" destId="{A5A431EB-29C2-498C-B51E-2CF1EF256C7B}" srcOrd="2" destOrd="0" parTransId="{FBDF9A14-D0F2-4D0D-A65F-E36D143383F8}" sibTransId="{4F3B70B9-52A3-46C0-AA8A-DAED9E7D6F71}"/>
    <dgm:cxn modelId="{81FF9333-2486-4656-A9D8-43B21E4400EA}" type="presOf" srcId="{F9341A5C-213F-4AC6-A0D1-31DBC25B8830}" destId="{81175403-BFFE-4B15-B5BC-0094128A65CA}" srcOrd="1" destOrd="0" presId="urn:microsoft.com/office/officeart/2005/8/layout/radial1"/>
    <dgm:cxn modelId="{B34505DC-083C-41B5-8A66-85D0F0CBB802}" srcId="{CCAFFF1E-482C-4E22-99A3-617960B2C869}" destId="{79F3FB06-EFE2-46DE-9E87-13AFD1E02898}" srcOrd="1" destOrd="0" parTransId="{85F4DFD9-8E07-4088-9789-D4384F7C5343}" sibTransId="{20C607DA-3526-4714-98BB-696F15F98E33}"/>
    <dgm:cxn modelId="{1CA19F6B-8693-4B41-AF43-60AA2E0868C3}" type="presOf" srcId="{CCAFFF1E-482C-4E22-99A3-617960B2C869}" destId="{F02C6928-EE2C-4C7D-B756-9FCC686377C8}" srcOrd="0" destOrd="0" presId="urn:microsoft.com/office/officeart/2005/8/layout/radial1"/>
    <dgm:cxn modelId="{D709EBE5-D70F-4FE1-98C0-20BDE4EB89B5}" srcId="{7943CD0B-28ED-4ECD-A490-3803ECFF95E0}" destId="{77C4D297-617A-482D-B79F-DDB3C05AE9E5}" srcOrd="8" destOrd="0" parTransId="{C6A76DAF-C549-492D-8E0B-7EC83740E8F2}" sibTransId="{6F77F1FD-D117-4BA1-8238-4AEBFEE63E74}"/>
    <dgm:cxn modelId="{E95D7EB7-E579-461E-B6DA-D21D858E9234}" type="presOf" srcId="{DFC63482-B782-4DE1-947F-25014F3D257D}" destId="{BD6345FB-9D04-41D2-AC45-994EB09ED262}" srcOrd="0" destOrd="0" presId="urn:microsoft.com/office/officeart/2005/8/layout/radial1"/>
    <dgm:cxn modelId="{4698E2C4-A79D-44D9-A62F-7D5EB36763C8}" type="presOf" srcId="{9B8E4B76-353A-4711-877D-C10E3F20E5B6}" destId="{93091871-FCDB-425E-A487-4CB01619315D}" srcOrd="1" destOrd="0" presId="urn:microsoft.com/office/officeart/2005/8/layout/radial1"/>
    <dgm:cxn modelId="{A9D82D07-8B90-4377-AB9E-7EB9A36BA74B}" type="presOf" srcId="{F8F0DE2A-1394-4D31-B2CB-E9C2A8104B1A}" destId="{C6A1F7D6-5ED5-4912-B601-BA6DB49365F2}" srcOrd="0" destOrd="0" presId="urn:microsoft.com/office/officeart/2005/8/layout/radial1"/>
    <dgm:cxn modelId="{9001F816-BB36-42A0-A703-E35E824E6FF1}" srcId="{7943CD0B-28ED-4ECD-A490-3803ECFF95E0}" destId="{A4B0D6D8-F32C-470B-AF83-09D839135668}" srcOrd="10" destOrd="0" parTransId="{DFC63482-B782-4DE1-947F-25014F3D257D}" sibTransId="{1467DEA6-6D4C-4A90-AA59-815BC5F60714}"/>
    <dgm:cxn modelId="{C60C7AE3-B8C2-4910-868B-11B66D78815E}" srcId="{CCAFFF1E-482C-4E22-99A3-617960B2C869}" destId="{7943CD0B-28ED-4ECD-A490-3803ECFF95E0}" srcOrd="0" destOrd="0" parTransId="{A46EB764-C54A-43FB-ABEE-B0BB700F9C8A}" sibTransId="{36EAEB5D-AA96-4FC6-819B-A012A727A69E}"/>
    <dgm:cxn modelId="{57EB730F-D7AC-4648-97EC-61614F726436}" type="presOf" srcId="{1DBB1260-33CA-4DE1-A6CB-2B56868B95DB}" destId="{98E227E1-8832-4DBB-9E9D-D73E07B7FDBC}" srcOrd="0" destOrd="0" presId="urn:microsoft.com/office/officeart/2005/8/layout/radial1"/>
    <dgm:cxn modelId="{94D60965-6815-4BD7-B0A9-67DEB4783C89}" type="presOf" srcId="{F50D6894-7B4B-47A8-A592-C264CAB1940F}" destId="{374A0471-853F-42C3-9C18-4C0E97E2963F}" srcOrd="0" destOrd="0" presId="urn:microsoft.com/office/officeart/2005/8/layout/radial1"/>
    <dgm:cxn modelId="{657655E1-C760-4E1C-8F50-9501D8AF5E57}" type="presOf" srcId="{1DBB1260-33CA-4DE1-A6CB-2B56868B95DB}" destId="{5BDA5A7E-F815-4C22-9ACE-BD27F5B0E80E}" srcOrd="1" destOrd="0" presId="urn:microsoft.com/office/officeart/2005/8/layout/radial1"/>
    <dgm:cxn modelId="{6CADA7F8-5FBA-4F0E-9125-96A38D781F88}" type="presOf" srcId="{4B718E6A-3639-4DB6-9BBC-26C04755DD02}" destId="{23FBA800-9B69-4780-85FF-1D3A396D5E14}" srcOrd="1" destOrd="0" presId="urn:microsoft.com/office/officeart/2005/8/layout/radial1"/>
    <dgm:cxn modelId="{AA3761B1-F1A9-43FB-8A7B-47A01F0CEBB6}" type="presOf" srcId="{338D8FF5-3DDF-466C-8F30-1246C50375CF}" destId="{5EAF5B97-30EE-4C24-AA52-524F982D4370}" srcOrd="1" destOrd="0" presId="urn:microsoft.com/office/officeart/2005/8/layout/radial1"/>
    <dgm:cxn modelId="{9B0A7C75-F843-45D2-8BE9-4045B3196742}" type="presOf" srcId="{C6A76DAF-C549-492D-8E0B-7EC83740E8F2}" destId="{C4998BED-627E-4DA1-A818-C36AC0790F62}" srcOrd="0" destOrd="0" presId="urn:microsoft.com/office/officeart/2005/8/layout/radial1"/>
    <dgm:cxn modelId="{7CE05728-5FE8-4372-BB52-E584952E3013}" srcId="{7943CD0B-28ED-4ECD-A490-3803ECFF95E0}" destId="{77C0D00E-B808-4955-A4F0-E4EECB29E96D}" srcOrd="0" destOrd="0" parTransId="{44E54BD1-BE9B-40D3-BB25-94E495BAB9C4}" sibTransId="{A0550B4A-75E4-4754-BBD5-C9B19E686D87}"/>
    <dgm:cxn modelId="{96E25679-FDBD-435E-9FE1-114C0BC1E5BF}" type="presOf" srcId="{7943CD0B-28ED-4ECD-A490-3803ECFF95E0}" destId="{BC519286-D9DA-4DC3-9036-11D5E782C9A6}" srcOrd="0" destOrd="0" presId="urn:microsoft.com/office/officeart/2005/8/layout/radial1"/>
    <dgm:cxn modelId="{9BA85A4D-3A34-4D9A-8A26-87079808A757}" type="presOf" srcId="{A4B0D6D8-F32C-470B-AF83-09D839135668}" destId="{DB1EB59E-6377-433F-B0A5-7B52A9D0584F}" srcOrd="0" destOrd="0" presId="urn:microsoft.com/office/officeart/2005/8/layout/radial1"/>
    <dgm:cxn modelId="{E94D15D2-A750-4234-B00E-659F90722B73}" type="presOf" srcId="{44E54BD1-BE9B-40D3-BB25-94E495BAB9C4}" destId="{F903BA56-4284-44A6-98D1-6B38932BFEBE}" srcOrd="1" destOrd="0" presId="urn:microsoft.com/office/officeart/2005/8/layout/radial1"/>
    <dgm:cxn modelId="{2ECB8407-26BB-4242-B8B8-872A790CA002}" type="presOf" srcId="{F50D6894-7B4B-47A8-A592-C264CAB1940F}" destId="{CDA2F793-4F14-40F5-BFF3-32186EB10A96}" srcOrd="1" destOrd="0" presId="urn:microsoft.com/office/officeart/2005/8/layout/radial1"/>
    <dgm:cxn modelId="{82CA4339-88FF-4190-9D36-C78B76927ABA}" type="presOf" srcId="{1BCC718A-4C24-4B8B-B47A-32BF1B189E1C}" destId="{456095E8-5694-45E4-9828-970EE4C01896}" srcOrd="0" destOrd="0" presId="urn:microsoft.com/office/officeart/2005/8/layout/radial1"/>
    <dgm:cxn modelId="{7C0F48D8-0156-436A-BD8B-079BCB1ECD47}" srcId="{7943CD0B-28ED-4ECD-A490-3803ECFF95E0}" destId="{79C21385-FD3D-457D-BEB7-86931E8751D6}" srcOrd="1" destOrd="0" parTransId="{9B8E4B76-353A-4711-877D-C10E3F20E5B6}" sibTransId="{71301334-26C1-4387-BD78-DAA642FA03DF}"/>
    <dgm:cxn modelId="{91FCEBEF-765A-4760-B56B-4E47C330E3DC}" type="presOf" srcId="{4B718E6A-3639-4DB6-9BBC-26C04755DD02}" destId="{DFEA50AA-2D85-4CC8-844A-E24A6F170262}" srcOrd="0" destOrd="0" presId="urn:microsoft.com/office/officeart/2005/8/layout/radial1"/>
    <dgm:cxn modelId="{7FB0ABB7-64B6-4914-BAAB-5EDC271C291A}" srcId="{7943CD0B-28ED-4ECD-A490-3803ECFF95E0}" destId="{87DDED3D-039C-4084-A72C-0FCB672CB9FE}" srcOrd="6" destOrd="0" parTransId="{4B718E6A-3639-4DB6-9BBC-26C04755DD02}" sibTransId="{9F1DD1B6-FC81-4254-A938-83B3C439F243}"/>
    <dgm:cxn modelId="{3A8FA59F-FBA0-4D7F-81CB-84A2F81BBA6E}" type="presOf" srcId="{01CCA13F-A0C0-4778-A110-A455C807CC8B}" destId="{5E227BCC-D34C-42B2-8008-8D74ED0A33BA}" srcOrd="0" destOrd="0" presId="urn:microsoft.com/office/officeart/2005/8/layout/radial1"/>
    <dgm:cxn modelId="{A228C5F6-2DB2-4CBA-9F96-9CDFC4E2FB94}" type="presOf" srcId="{77C4D297-617A-482D-B79F-DDB3C05AE9E5}" destId="{C0A6BE43-BA83-4957-A3F5-B62C4BC738E0}" srcOrd="0" destOrd="0" presId="urn:microsoft.com/office/officeart/2005/8/layout/radial1"/>
    <dgm:cxn modelId="{B3D07286-507E-41BB-B504-F60ACEFD4A1D}" type="presOf" srcId="{79C21385-FD3D-457D-BEB7-86931E8751D6}" destId="{63BC99CB-6C2A-4AC3-8C27-C8EF8372594C}" srcOrd="0" destOrd="0" presId="urn:microsoft.com/office/officeart/2005/8/layout/radial1"/>
    <dgm:cxn modelId="{E6D93270-F5A1-44B0-9F4A-7C8EF2A7F9E1}" type="presOf" srcId="{C6A76DAF-C549-492D-8E0B-7EC83740E8F2}" destId="{098B7AE1-40E0-48C8-AC42-1BA284F0713C}" srcOrd="1" destOrd="0" presId="urn:microsoft.com/office/officeart/2005/8/layout/radial1"/>
    <dgm:cxn modelId="{4E611878-023B-4978-8D8B-8C741C9236BA}" type="presOf" srcId="{31BA972C-BECE-40E9-9166-D161B26106EB}" destId="{5EB6A99F-2076-450D-99EE-5587BD13B469}" srcOrd="0" destOrd="0" presId="urn:microsoft.com/office/officeart/2005/8/layout/radial1"/>
    <dgm:cxn modelId="{806115BB-6F1A-4672-9D57-00E6CEE886EA}" srcId="{7943CD0B-28ED-4ECD-A490-3803ECFF95E0}" destId="{31BA972C-BECE-40E9-9166-D161B26106EB}" srcOrd="5" destOrd="0" parTransId="{1DBB1260-33CA-4DE1-A6CB-2B56868B95DB}" sibTransId="{A1CCCD2F-D2A7-4E45-BDD2-02EB41FFC96E}"/>
    <dgm:cxn modelId="{4EB3A5D1-F945-42A6-839E-0210C1C3AD25}" type="presOf" srcId="{F8F0DE2A-1394-4D31-B2CB-E9C2A8104B1A}" destId="{F53EC578-8E5B-4276-925D-ABDD0852FF5E}" srcOrd="1" destOrd="0" presId="urn:microsoft.com/office/officeart/2005/8/layout/radial1"/>
    <dgm:cxn modelId="{469FC742-038E-4795-B801-C33116BCE2C8}" srcId="{7943CD0B-28ED-4ECD-A490-3803ECFF95E0}" destId="{9B780201-51D4-4B88-B148-C534F79D55DC}" srcOrd="3" destOrd="0" parTransId="{F50D6894-7B4B-47A8-A592-C264CAB1940F}" sibTransId="{DDB746B8-EEF0-4FA1-B674-B3DDF40463D5}"/>
    <dgm:cxn modelId="{7D2855AC-3FE7-427A-B25F-90A62BB5522C}" srcId="{7943CD0B-28ED-4ECD-A490-3803ECFF95E0}" destId="{1BCC718A-4C24-4B8B-B47A-32BF1B189E1C}" srcOrd="4" destOrd="0" parTransId="{338D8FF5-3DDF-466C-8F30-1246C50375CF}" sibTransId="{F6CC95EA-ABF1-4C20-BEE9-517478A53033}"/>
    <dgm:cxn modelId="{959F90BC-97C9-413E-8087-DF5111A57DCB}" type="presOf" srcId="{9B8E4B76-353A-4711-877D-C10E3F20E5B6}" destId="{43FDCB9A-9212-4987-9210-3C844CF80AE2}" srcOrd="0" destOrd="0" presId="urn:microsoft.com/office/officeart/2005/8/layout/radial1"/>
    <dgm:cxn modelId="{318DAB03-629C-4268-87F6-267690F32ECF}" type="presOf" srcId="{338D8FF5-3DDF-466C-8F30-1246C50375CF}" destId="{EB7A1B06-AA73-47E1-97B5-C34100F0FFA4}" srcOrd="0" destOrd="0" presId="urn:microsoft.com/office/officeart/2005/8/layout/radial1"/>
    <dgm:cxn modelId="{EF2A2DA3-3C92-4EAE-BB7C-6BE244887846}" type="presOf" srcId="{67672F0D-0743-4692-AB4B-0324A2D013A3}" destId="{F67B210F-EE42-4D81-B789-7D836CDE445B}" srcOrd="0" destOrd="0" presId="urn:microsoft.com/office/officeart/2005/8/layout/radial1"/>
    <dgm:cxn modelId="{40CB3F15-E873-4BBF-8A9D-7C0EF21E231A}" srcId="{7943CD0B-28ED-4ECD-A490-3803ECFF95E0}" destId="{01CCA13F-A0C0-4778-A110-A455C807CC8B}" srcOrd="7" destOrd="0" parTransId="{9502EFC8-A4DB-417B-A0FD-A079FEE53552}" sibTransId="{E7FB3323-9694-4EA1-95CC-1A096C66B8BE}"/>
    <dgm:cxn modelId="{BE8D9FC6-EAFD-4007-8412-87315F0F2764}" type="presOf" srcId="{87DDED3D-039C-4084-A72C-0FCB672CB9FE}" destId="{AF363828-3DD8-435F-9D9C-D8D0F465037F}" srcOrd="0" destOrd="0" presId="urn:microsoft.com/office/officeart/2005/8/layout/radial1"/>
    <dgm:cxn modelId="{EC952711-1BAC-457F-BB53-250AAC124518}" type="presOf" srcId="{9502EFC8-A4DB-417B-A0FD-A079FEE53552}" destId="{E755890F-A4B8-4688-8F24-6368157D3B73}" srcOrd="0" destOrd="0" presId="urn:microsoft.com/office/officeart/2005/8/layout/radial1"/>
    <dgm:cxn modelId="{D8BB0F25-FB24-4AD4-B99C-0619493F0CAE}" type="presOf" srcId="{F9341A5C-213F-4AC6-A0D1-31DBC25B8830}" destId="{9FBAA649-322B-413B-9562-68721CCD19CA}" srcOrd="0" destOrd="0" presId="urn:microsoft.com/office/officeart/2005/8/layout/radial1"/>
    <dgm:cxn modelId="{211590B0-DE8C-4287-8DB3-2D215CC73DCC}" srcId="{7943CD0B-28ED-4ECD-A490-3803ECFF95E0}" destId="{67672F0D-0743-4692-AB4B-0324A2D013A3}" srcOrd="9" destOrd="0" parTransId="{F8F0DE2A-1394-4D31-B2CB-E9C2A8104B1A}" sibTransId="{9851080D-E887-454D-BEF3-B5B59180F6B5}"/>
    <dgm:cxn modelId="{501522A1-28D9-4E3D-A7BC-DB282BC654AA}" srcId="{7943CD0B-28ED-4ECD-A490-3803ECFF95E0}" destId="{F13B4464-34A5-41A4-9ADC-624B1BB56B57}" srcOrd="2" destOrd="0" parTransId="{F9341A5C-213F-4AC6-A0D1-31DBC25B8830}" sibTransId="{939FDD73-ACDF-463F-AD68-A326F1491E82}"/>
    <dgm:cxn modelId="{35344C07-A528-441D-83B9-AFD3F97D7EF5}" type="presOf" srcId="{44E54BD1-BE9B-40D3-BB25-94E495BAB9C4}" destId="{678FD71F-D9FC-42B3-B1E0-551565900AF1}" srcOrd="0" destOrd="0" presId="urn:microsoft.com/office/officeart/2005/8/layout/radial1"/>
    <dgm:cxn modelId="{6DE0DECF-B651-4FE8-8EDB-71DE099B2D2C}" type="presParOf" srcId="{F02C6928-EE2C-4C7D-B756-9FCC686377C8}" destId="{BC519286-D9DA-4DC3-9036-11D5E782C9A6}" srcOrd="0" destOrd="0" presId="urn:microsoft.com/office/officeart/2005/8/layout/radial1"/>
    <dgm:cxn modelId="{D8E83E5B-B8D5-40BA-8037-2EB71BB450D5}" type="presParOf" srcId="{F02C6928-EE2C-4C7D-B756-9FCC686377C8}" destId="{678FD71F-D9FC-42B3-B1E0-551565900AF1}" srcOrd="1" destOrd="0" presId="urn:microsoft.com/office/officeart/2005/8/layout/radial1"/>
    <dgm:cxn modelId="{97082FE0-C98E-4FE2-8EE2-1B8466B943B1}" type="presParOf" srcId="{678FD71F-D9FC-42B3-B1E0-551565900AF1}" destId="{F903BA56-4284-44A6-98D1-6B38932BFEBE}" srcOrd="0" destOrd="0" presId="urn:microsoft.com/office/officeart/2005/8/layout/radial1"/>
    <dgm:cxn modelId="{C8994AA4-2BE7-4068-8100-357841D82344}" type="presParOf" srcId="{F02C6928-EE2C-4C7D-B756-9FCC686377C8}" destId="{5CA231B1-37F5-4D2D-B44C-5F22909A7788}" srcOrd="2" destOrd="0" presId="urn:microsoft.com/office/officeart/2005/8/layout/radial1"/>
    <dgm:cxn modelId="{E552F108-6CC0-479E-942A-0D9662D1E33E}" type="presParOf" srcId="{F02C6928-EE2C-4C7D-B756-9FCC686377C8}" destId="{43FDCB9A-9212-4987-9210-3C844CF80AE2}" srcOrd="3" destOrd="0" presId="urn:microsoft.com/office/officeart/2005/8/layout/radial1"/>
    <dgm:cxn modelId="{3AF461CB-BAB6-467C-89E0-DEB369C98D75}" type="presParOf" srcId="{43FDCB9A-9212-4987-9210-3C844CF80AE2}" destId="{93091871-FCDB-425E-A487-4CB01619315D}" srcOrd="0" destOrd="0" presId="urn:microsoft.com/office/officeart/2005/8/layout/radial1"/>
    <dgm:cxn modelId="{E105DAE9-6C46-479E-9E4D-A65DA5E9E08F}" type="presParOf" srcId="{F02C6928-EE2C-4C7D-B756-9FCC686377C8}" destId="{63BC99CB-6C2A-4AC3-8C27-C8EF8372594C}" srcOrd="4" destOrd="0" presId="urn:microsoft.com/office/officeart/2005/8/layout/radial1"/>
    <dgm:cxn modelId="{D3CB6980-0034-435A-98CE-5CDEB1D5E772}" type="presParOf" srcId="{F02C6928-EE2C-4C7D-B756-9FCC686377C8}" destId="{9FBAA649-322B-413B-9562-68721CCD19CA}" srcOrd="5" destOrd="0" presId="urn:microsoft.com/office/officeart/2005/8/layout/radial1"/>
    <dgm:cxn modelId="{04357C1C-012E-4869-9DA2-549E5DBBFA5A}" type="presParOf" srcId="{9FBAA649-322B-413B-9562-68721CCD19CA}" destId="{81175403-BFFE-4B15-B5BC-0094128A65CA}" srcOrd="0" destOrd="0" presId="urn:microsoft.com/office/officeart/2005/8/layout/radial1"/>
    <dgm:cxn modelId="{88BF930C-5B30-4840-B677-2DBDAD9979E4}" type="presParOf" srcId="{F02C6928-EE2C-4C7D-B756-9FCC686377C8}" destId="{F9CD7674-C44B-4C56-9F7F-C3EF54A828A9}" srcOrd="6" destOrd="0" presId="urn:microsoft.com/office/officeart/2005/8/layout/radial1"/>
    <dgm:cxn modelId="{2BB391A0-7C0C-46A8-A0CA-2BA3DFB72AFC}" type="presParOf" srcId="{F02C6928-EE2C-4C7D-B756-9FCC686377C8}" destId="{374A0471-853F-42C3-9C18-4C0E97E2963F}" srcOrd="7" destOrd="0" presId="urn:microsoft.com/office/officeart/2005/8/layout/radial1"/>
    <dgm:cxn modelId="{D51D3B17-CDFF-4076-BD14-C2C158F2A72F}" type="presParOf" srcId="{374A0471-853F-42C3-9C18-4C0E97E2963F}" destId="{CDA2F793-4F14-40F5-BFF3-32186EB10A96}" srcOrd="0" destOrd="0" presId="urn:microsoft.com/office/officeart/2005/8/layout/radial1"/>
    <dgm:cxn modelId="{BAB3927D-BFB8-42F5-86F2-EE3EFB2AFC10}" type="presParOf" srcId="{F02C6928-EE2C-4C7D-B756-9FCC686377C8}" destId="{6F6B54D9-014B-45F6-AF99-4C52B5F8CB1D}" srcOrd="8" destOrd="0" presId="urn:microsoft.com/office/officeart/2005/8/layout/radial1"/>
    <dgm:cxn modelId="{FB6741DB-DF75-451A-BE7E-E05D86F3B0CB}" type="presParOf" srcId="{F02C6928-EE2C-4C7D-B756-9FCC686377C8}" destId="{EB7A1B06-AA73-47E1-97B5-C34100F0FFA4}" srcOrd="9" destOrd="0" presId="urn:microsoft.com/office/officeart/2005/8/layout/radial1"/>
    <dgm:cxn modelId="{CA052C80-2A1E-45CC-A499-5B050DEC0B4D}" type="presParOf" srcId="{EB7A1B06-AA73-47E1-97B5-C34100F0FFA4}" destId="{5EAF5B97-30EE-4C24-AA52-524F982D4370}" srcOrd="0" destOrd="0" presId="urn:microsoft.com/office/officeart/2005/8/layout/radial1"/>
    <dgm:cxn modelId="{DFC69A4D-A080-4229-8BFB-F9559471532D}" type="presParOf" srcId="{F02C6928-EE2C-4C7D-B756-9FCC686377C8}" destId="{456095E8-5694-45E4-9828-970EE4C01896}" srcOrd="10" destOrd="0" presId="urn:microsoft.com/office/officeart/2005/8/layout/radial1"/>
    <dgm:cxn modelId="{1B9CD6C4-215B-456A-9660-DD7A530C0E36}" type="presParOf" srcId="{F02C6928-EE2C-4C7D-B756-9FCC686377C8}" destId="{98E227E1-8832-4DBB-9E9D-D73E07B7FDBC}" srcOrd="11" destOrd="0" presId="urn:microsoft.com/office/officeart/2005/8/layout/radial1"/>
    <dgm:cxn modelId="{4FE2D2C6-4D20-4CAF-AC36-0068B7C1DE1F}" type="presParOf" srcId="{98E227E1-8832-4DBB-9E9D-D73E07B7FDBC}" destId="{5BDA5A7E-F815-4C22-9ACE-BD27F5B0E80E}" srcOrd="0" destOrd="0" presId="urn:microsoft.com/office/officeart/2005/8/layout/radial1"/>
    <dgm:cxn modelId="{E80D93F9-137F-4712-ABF0-F575B1B6B3D1}" type="presParOf" srcId="{F02C6928-EE2C-4C7D-B756-9FCC686377C8}" destId="{5EB6A99F-2076-450D-99EE-5587BD13B469}" srcOrd="12" destOrd="0" presId="urn:microsoft.com/office/officeart/2005/8/layout/radial1"/>
    <dgm:cxn modelId="{36829CCB-69F6-4FC2-84EB-A4D063757CA5}" type="presParOf" srcId="{F02C6928-EE2C-4C7D-B756-9FCC686377C8}" destId="{DFEA50AA-2D85-4CC8-844A-E24A6F170262}" srcOrd="13" destOrd="0" presId="urn:microsoft.com/office/officeart/2005/8/layout/radial1"/>
    <dgm:cxn modelId="{3DD831A2-A82F-451D-9F38-EE1075B035E9}" type="presParOf" srcId="{DFEA50AA-2D85-4CC8-844A-E24A6F170262}" destId="{23FBA800-9B69-4780-85FF-1D3A396D5E14}" srcOrd="0" destOrd="0" presId="urn:microsoft.com/office/officeart/2005/8/layout/radial1"/>
    <dgm:cxn modelId="{8FF5565E-1F8E-4F09-B8AD-FA71C8D69E19}" type="presParOf" srcId="{F02C6928-EE2C-4C7D-B756-9FCC686377C8}" destId="{AF363828-3DD8-435F-9D9C-D8D0F465037F}" srcOrd="14" destOrd="0" presId="urn:microsoft.com/office/officeart/2005/8/layout/radial1"/>
    <dgm:cxn modelId="{EA2CCD29-C3B7-4C53-B321-6476B2E07690}" type="presParOf" srcId="{F02C6928-EE2C-4C7D-B756-9FCC686377C8}" destId="{E755890F-A4B8-4688-8F24-6368157D3B73}" srcOrd="15" destOrd="0" presId="urn:microsoft.com/office/officeart/2005/8/layout/radial1"/>
    <dgm:cxn modelId="{265D5F26-1433-486C-99FA-302A2A119049}" type="presParOf" srcId="{E755890F-A4B8-4688-8F24-6368157D3B73}" destId="{FC4F5BC4-CB60-4160-A41B-AB65A655BE68}" srcOrd="0" destOrd="0" presId="urn:microsoft.com/office/officeart/2005/8/layout/radial1"/>
    <dgm:cxn modelId="{4F9D5970-24E0-4CD0-A95B-91D59990822C}" type="presParOf" srcId="{F02C6928-EE2C-4C7D-B756-9FCC686377C8}" destId="{5E227BCC-D34C-42B2-8008-8D74ED0A33BA}" srcOrd="16" destOrd="0" presId="urn:microsoft.com/office/officeart/2005/8/layout/radial1"/>
    <dgm:cxn modelId="{377875F7-7CFA-4025-9F41-095454A34C5C}" type="presParOf" srcId="{F02C6928-EE2C-4C7D-B756-9FCC686377C8}" destId="{C4998BED-627E-4DA1-A818-C36AC0790F62}" srcOrd="17" destOrd="0" presId="urn:microsoft.com/office/officeart/2005/8/layout/radial1"/>
    <dgm:cxn modelId="{78D6247C-5F2E-48DB-9ED5-882F91015A47}" type="presParOf" srcId="{C4998BED-627E-4DA1-A818-C36AC0790F62}" destId="{098B7AE1-40E0-48C8-AC42-1BA284F0713C}" srcOrd="0" destOrd="0" presId="urn:microsoft.com/office/officeart/2005/8/layout/radial1"/>
    <dgm:cxn modelId="{CDDC4F5A-378D-4E30-A0B0-3773D719E877}" type="presParOf" srcId="{F02C6928-EE2C-4C7D-B756-9FCC686377C8}" destId="{C0A6BE43-BA83-4957-A3F5-B62C4BC738E0}" srcOrd="18" destOrd="0" presId="urn:microsoft.com/office/officeart/2005/8/layout/radial1"/>
    <dgm:cxn modelId="{6261D74B-2282-4668-A2F8-95A08F3B3494}" type="presParOf" srcId="{F02C6928-EE2C-4C7D-B756-9FCC686377C8}" destId="{C6A1F7D6-5ED5-4912-B601-BA6DB49365F2}" srcOrd="19" destOrd="0" presId="urn:microsoft.com/office/officeart/2005/8/layout/radial1"/>
    <dgm:cxn modelId="{22D8E583-3848-4974-A35B-35FDF7A8D56E}" type="presParOf" srcId="{C6A1F7D6-5ED5-4912-B601-BA6DB49365F2}" destId="{F53EC578-8E5B-4276-925D-ABDD0852FF5E}" srcOrd="0" destOrd="0" presId="urn:microsoft.com/office/officeart/2005/8/layout/radial1"/>
    <dgm:cxn modelId="{67EAEA90-2F8B-4CEE-A379-51A759D86AAA}" type="presParOf" srcId="{F02C6928-EE2C-4C7D-B756-9FCC686377C8}" destId="{F67B210F-EE42-4D81-B789-7D836CDE445B}" srcOrd="20" destOrd="0" presId="urn:microsoft.com/office/officeart/2005/8/layout/radial1"/>
    <dgm:cxn modelId="{767F63FF-5B72-4A8E-9A19-ADC8A70E0902}" type="presParOf" srcId="{F02C6928-EE2C-4C7D-B756-9FCC686377C8}" destId="{BD6345FB-9D04-41D2-AC45-994EB09ED262}" srcOrd="21" destOrd="0" presId="urn:microsoft.com/office/officeart/2005/8/layout/radial1"/>
    <dgm:cxn modelId="{72852889-18F5-40C1-8529-0FC00DF34F00}" type="presParOf" srcId="{BD6345FB-9D04-41D2-AC45-994EB09ED262}" destId="{52FEA319-DE0C-4E6E-B39B-83801B8B349A}" srcOrd="0" destOrd="0" presId="urn:microsoft.com/office/officeart/2005/8/layout/radial1"/>
    <dgm:cxn modelId="{9E99DD07-0805-49DE-A114-4F279C31372F}" type="presParOf" srcId="{F02C6928-EE2C-4C7D-B756-9FCC686377C8}" destId="{DB1EB59E-6377-433F-B0A5-7B52A9D0584F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A087E2-51D3-474A-9DFB-D64C510893E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1BCCBA-0F63-46C6-B8E5-4B94D89D0E5E}">
      <dgm:prSet phldrT="[Текст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2000" dirty="0" smtClean="0">
              <a:latin typeface="Bahnschrift SemiBold Condensed" panose="020B0502040204020203" pitchFamily="34" charset="0"/>
            </a:rPr>
            <a:t>Дано разъяснений</a:t>
          </a:r>
          <a:endParaRPr lang="ru-RU" sz="2000" dirty="0">
            <a:latin typeface="Bahnschrift SemiBold Condensed" panose="020B0502040204020203" pitchFamily="34" charset="0"/>
          </a:endParaRPr>
        </a:p>
      </dgm:t>
    </dgm:pt>
    <dgm:pt modelId="{998CF997-27D4-4F88-90F8-43EE6A8A09CC}" type="parTrans" cxnId="{7AE880AD-712B-4F48-8AED-431000B165D5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2360263E-00FE-4BBB-836A-EAEA9A99AAAC}" type="sibTrans" cxnId="{7AE880AD-712B-4F48-8AED-431000B165D5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151505D4-EB5D-4739-8A8E-BC35D7285848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6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DCA8295F-7AFD-4EBF-B27C-CF3567FF9F65}" type="parTrans" cxnId="{C6C30FFF-5DC5-4460-8146-8743A8DF1D48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DA11828F-DB02-4C9D-893D-FC6ED100C94E}" type="sibTrans" cxnId="{C6C30FFF-5DC5-4460-8146-8743A8DF1D48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DC7064E2-53C9-4A98-9DDA-7D4144017483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информационный листок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1DE2F18F-D054-4614-86DF-8A389DA4AFCD}" type="parTrans" cxnId="{91428024-3864-413F-8E48-9C5B2428450E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80DF9A4E-CD6B-4995-B4B9-8C4181B2FD03}" type="sibTrans" cxnId="{91428024-3864-413F-8E48-9C5B2428450E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EFDABFE7-DE49-4CB3-8B75-5BE56C86360F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бюллетень по ОТ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52E823CC-26E2-40EE-AE47-C44CB7992054}" type="parTrans" cxnId="{2833957F-F03C-4CB0-9363-999F9763F67B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0A3FCC41-3F1A-4EE7-AC67-2CDBE29E1979}" type="sibTrans" cxnId="{2833957F-F03C-4CB0-9363-999F9763F67B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3366923C-48A5-412D-8C18-07DCEC4E3CB1}">
      <dgm:prSet phldrT="[Текст]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Обучено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EF7405C2-F70C-4509-9956-FB1CFF31E84E}" type="parTrans" cxnId="{130F891C-5140-460D-8D12-FFEA04E3954D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D55C40C8-6E8A-477F-958D-31B6B2115B95}" type="sibTrans" cxnId="{130F891C-5140-460D-8D12-FFEA04E3954D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01B7B518-A17E-4222-9CC4-689370CE4CA2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54 работника Центра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D0B17246-93D3-4742-AA9B-49690A2A93BA}" type="parTrans" cxnId="{1561A794-9EFC-4E45-94CA-2757C128C683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20ABEFD7-DCB2-4B7E-AEC0-9A06F38581C0}" type="sibTrans" cxnId="{1561A794-9EFC-4E45-94CA-2757C128C683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9787C2B9-E042-4B2E-A2D9-4AED9A13834B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5 руководителей и членов комиссий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6099B86F-E8A7-4DE6-9161-02427A7253BE}" type="parTrans" cxnId="{B1FD8BAC-5AC8-4E06-B82B-F4F128133A08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B69C1E73-22ED-4DCE-99F1-FD53B77C9DD0}" type="sibTrans" cxnId="{B1FD8BAC-5AC8-4E06-B82B-F4F128133A08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8B5BCFD9-B77E-40CF-89A7-5C969F41B10A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тематическая выставка «Безопасный труд каждого человека»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6BFF2EB0-ACE2-4576-B148-F861F7FF632C}" type="parTrans" cxnId="{4AAB1E6D-5437-4E70-8745-810DCF770434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1CF01E29-F9AF-46D3-809B-AB82038CB1FA}" type="sibTrans" cxnId="{4AAB1E6D-5437-4E70-8745-810DCF770434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DDB04444-A816-4E64-A27F-71172665EE7E}">
      <dgm:prSet phldrT="[Текст]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Проверено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35C7C929-3A67-447E-9073-591AF67F1B9A}" type="parTrans" cxnId="{5CC0FF64-6D48-4BD3-9CAB-E16DAB484604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6BCD8593-C2FA-4083-A638-B2538BF68747}" type="sibTrans" cxnId="{5CC0FF64-6D48-4BD3-9CAB-E16DAB484604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327458D2-92A2-4F49-BF5F-5AB2E6EE396A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Проведена 1 проверка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954BEF26-C274-4CE7-B073-E696D027E0A4}" type="parTrans" cxnId="{9B08150D-8B5B-49F2-9225-75B1F1F37DEC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951E416D-9011-4444-9E6C-8902148DFD2E}" type="sibTrans" cxnId="{9B08150D-8B5B-49F2-9225-75B1F1F37DEC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68CDAFDB-92A5-4F56-8C49-EF237A04269A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Выявлено нарушений 0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FA8AF200-6460-444D-BD3D-E8746F6C7FF1}" type="parTrans" cxnId="{E2AB9AAB-96F4-4105-9C35-55BF410B29F2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1A8CCD31-B747-4D0F-A9D1-8E15A01A5F20}" type="sibTrans" cxnId="{E2AB9AAB-96F4-4105-9C35-55BF410B29F2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CFE4BBF2-AEC9-4E37-BCC6-056EA6D8517B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Расследовано несчастных случаев  0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13EF5658-0ED1-4DA6-A870-EBF4739B3164}" type="parTrans" cxnId="{72D43F96-909D-45B4-8A40-F035B433E29C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FE718E88-730A-4C13-B9AF-87D5C90B879E}" type="sibTrans" cxnId="{72D43F96-909D-45B4-8A40-F035B433E29C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7643EE25-DFDC-410D-AB85-F267373DF91C}">
      <dgm:prSet phldrT="[Текст]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latin typeface="Bahnschrift SemiBold Condensed" panose="020B0502040204020203" pitchFamily="34" charset="0"/>
            </a:rPr>
            <a:t>Подготовлено</a:t>
          </a:r>
          <a:endParaRPr lang="ru-RU" dirty="0">
            <a:latin typeface="Bahnschrift SemiBold Condensed" panose="020B0502040204020203" pitchFamily="34" charset="0"/>
          </a:endParaRPr>
        </a:p>
      </dgm:t>
    </dgm:pt>
    <dgm:pt modelId="{67F764E5-F704-4934-9310-2639A033445E}" type="sibTrans" cxnId="{769F525F-8885-4285-813E-04265745137E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71351E4E-9C0D-4434-9DBE-E56E35CCFE07}" type="parTrans" cxnId="{769F525F-8885-4285-813E-04265745137E}">
      <dgm:prSet/>
      <dgm:spPr/>
      <dgm:t>
        <a:bodyPr/>
        <a:lstStyle/>
        <a:p>
          <a:endParaRPr lang="ru-RU">
            <a:latin typeface="Bahnschrift SemiBold Condensed" panose="020B0502040204020203" pitchFamily="34" charset="0"/>
          </a:endParaRPr>
        </a:p>
      </dgm:t>
    </dgm:pt>
    <dgm:pt modelId="{3DD53574-6F7F-4666-9566-1F31AE3228B6}" type="pres">
      <dgm:prSet presAssocID="{C0A087E2-51D3-474A-9DFB-D64C510893E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4FD8D2-0A5D-479B-B788-C338A0EF944A}" type="pres">
      <dgm:prSet presAssocID="{921BCCBA-0F63-46C6-B8E5-4B94D89D0E5E}" presName="composite" presStyleCnt="0"/>
      <dgm:spPr/>
    </dgm:pt>
    <dgm:pt modelId="{32179EDB-21DA-449E-99D0-CA1385FAEEF4}" type="pres">
      <dgm:prSet presAssocID="{921BCCBA-0F63-46C6-B8E5-4B94D89D0E5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36D98-2E75-4954-AF19-A80041903F3A}" type="pres">
      <dgm:prSet presAssocID="{921BCCBA-0F63-46C6-B8E5-4B94D89D0E5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F01784-BFC4-4F75-8B2F-365A03E8EB67}" type="pres">
      <dgm:prSet presAssocID="{2360263E-00FE-4BBB-836A-EAEA9A99AAAC}" presName="space" presStyleCnt="0"/>
      <dgm:spPr/>
    </dgm:pt>
    <dgm:pt modelId="{B9FE7B51-3A36-4F76-B1C5-9080CB0306D5}" type="pres">
      <dgm:prSet presAssocID="{7643EE25-DFDC-410D-AB85-F267373DF91C}" presName="composite" presStyleCnt="0"/>
      <dgm:spPr/>
    </dgm:pt>
    <dgm:pt modelId="{212105B6-DE92-4AC5-980D-B3884060F26F}" type="pres">
      <dgm:prSet presAssocID="{7643EE25-DFDC-410D-AB85-F267373DF91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DF895-AB39-4865-92F0-60BE0782D701}" type="pres">
      <dgm:prSet presAssocID="{7643EE25-DFDC-410D-AB85-F267373DF91C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72217-09EC-48A5-ABB3-E2B4C6B72E03}" type="pres">
      <dgm:prSet presAssocID="{67F764E5-F704-4934-9310-2639A033445E}" presName="space" presStyleCnt="0"/>
      <dgm:spPr/>
    </dgm:pt>
    <dgm:pt modelId="{BB774C27-8305-4A91-8AD2-28C005E51F7E}" type="pres">
      <dgm:prSet presAssocID="{3366923C-48A5-412D-8C18-07DCEC4E3CB1}" presName="composite" presStyleCnt="0"/>
      <dgm:spPr/>
    </dgm:pt>
    <dgm:pt modelId="{2481CC8D-08A0-4345-A911-C23EA1B3C9D7}" type="pres">
      <dgm:prSet presAssocID="{3366923C-48A5-412D-8C18-07DCEC4E3CB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B89E9C-667D-4F15-ADB6-39E10AD730DD}" type="pres">
      <dgm:prSet presAssocID="{3366923C-48A5-412D-8C18-07DCEC4E3CB1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B70555-7637-40CD-8DC8-3BA59FD66C89}" type="pres">
      <dgm:prSet presAssocID="{D55C40C8-6E8A-477F-958D-31B6B2115B95}" presName="space" presStyleCnt="0"/>
      <dgm:spPr/>
    </dgm:pt>
    <dgm:pt modelId="{71A35234-FA1D-42DA-98BF-612636CFDBBD}" type="pres">
      <dgm:prSet presAssocID="{DDB04444-A816-4E64-A27F-71172665EE7E}" presName="composite" presStyleCnt="0"/>
      <dgm:spPr/>
    </dgm:pt>
    <dgm:pt modelId="{72AE183B-EABC-4FDD-9695-A22E7B943C38}" type="pres">
      <dgm:prSet presAssocID="{DDB04444-A816-4E64-A27F-71172665EE7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8014A-1799-4AD1-933E-DC9D037DF445}" type="pres">
      <dgm:prSet presAssocID="{DDB04444-A816-4E64-A27F-71172665EE7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428024-3864-413F-8E48-9C5B2428450E}" srcId="{7643EE25-DFDC-410D-AB85-F267373DF91C}" destId="{DC7064E2-53C9-4A98-9DDA-7D4144017483}" srcOrd="0" destOrd="0" parTransId="{1DE2F18F-D054-4614-86DF-8A389DA4AFCD}" sibTransId="{80DF9A4E-CD6B-4995-B4B9-8C4181B2FD03}"/>
    <dgm:cxn modelId="{72D43F96-909D-45B4-8A40-F035B433E29C}" srcId="{DDB04444-A816-4E64-A27F-71172665EE7E}" destId="{CFE4BBF2-AEC9-4E37-BCC6-056EA6D8517B}" srcOrd="2" destOrd="0" parTransId="{13EF5658-0ED1-4DA6-A870-EBF4739B3164}" sibTransId="{FE718E88-730A-4C13-B9AF-87D5C90B879E}"/>
    <dgm:cxn modelId="{B1FD8BAC-5AC8-4E06-B82B-F4F128133A08}" srcId="{3366923C-48A5-412D-8C18-07DCEC4E3CB1}" destId="{9787C2B9-E042-4B2E-A2D9-4AED9A13834B}" srcOrd="1" destOrd="0" parTransId="{6099B86F-E8A7-4DE6-9161-02427A7253BE}" sibTransId="{B69C1E73-22ED-4DCE-99F1-FD53B77C9DD0}"/>
    <dgm:cxn modelId="{130F891C-5140-460D-8D12-FFEA04E3954D}" srcId="{C0A087E2-51D3-474A-9DFB-D64C510893E5}" destId="{3366923C-48A5-412D-8C18-07DCEC4E3CB1}" srcOrd="2" destOrd="0" parTransId="{EF7405C2-F70C-4509-9956-FB1CFF31E84E}" sibTransId="{D55C40C8-6E8A-477F-958D-31B6B2115B95}"/>
    <dgm:cxn modelId="{D1880012-2E7E-418E-934F-CFEF4C6A1BD3}" type="presOf" srcId="{7643EE25-DFDC-410D-AB85-F267373DF91C}" destId="{212105B6-DE92-4AC5-980D-B3884060F26F}" srcOrd="0" destOrd="0" presId="urn:microsoft.com/office/officeart/2005/8/layout/hList1"/>
    <dgm:cxn modelId="{5CC0FF64-6D48-4BD3-9CAB-E16DAB484604}" srcId="{C0A087E2-51D3-474A-9DFB-D64C510893E5}" destId="{DDB04444-A816-4E64-A27F-71172665EE7E}" srcOrd="3" destOrd="0" parTransId="{35C7C929-3A67-447E-9073-591AF67F1B9A}" sibTransId="{6BCD8593-C2FA-4083-A638-B2538BF68747}"/>
    <dgm:cxn modelId="{769F525F-8885-4285-813E-04265745137E}" srcId="{C0A087E2-51D3-474A-9DFB-D64C510893E5}" destId="{7643EE25-DFDC-410D-AB85-F267373DF91C}" srcOrd="1" destOrd="0" parTransId="{71351E4E-9C0D-4434-9DBE-E56E35CCFE07}" sibTransId="{67F764E5-F704-4934-9310-2639A033445E}"/>
    <dgm:cxn modelId="{9B08150D-8B5B-49F2-9225-75B1F1F37DEC}" srcId="{DDB04444-A816-4E64-A27F-71172665EE7E}" destId="{327458D2-92A2-4F49-BF5F-5AB2E6EE396A}" srcOrd="0" destOrd="0" parTransId="{954BEF26-C274-4CE7-B073-E696D027E0A4}" sibTransId="{951E416D-9011-4444-9E6C-8902148DFD2E}"/>
    <dgm:cxn modelId="{4AAB1E6D-5437-4E70-8745-810DCF770434}" srcId="{7643EE25-DFDC-410D-AB85-F267373DF91C}" destId="{8B5BCFD9-B77E-40CF-89A7-5C969F41B10A}" srcOrd="2" destOrd="0" parTransId="{6BFF2EB0-ACE2-4576-B148-F861F7FF632C}" sibTransId="{1CF01E29-F9AF-46D3-809B-AB82038CB1FA}"/>
    <dgm:cxn modelId="{75609EC1-B938-4BE1-99F8-A16EBD68E27F}" type="presOf" srcId="{DC7064E2-53C9-4A98-9DDA-7D4144017483}" destId="{ED3DF895-AB39-4865-92F0-60BE0782D701}" srcOrd="0" destOrd="0" presId="urn:microsoft.com/office/officeart/2005/8/layout/hList1"/>
    <dgm:cxn modelId="{10149DCC-91CD-4362-BF77-D0EC9AA2E507}" type="presOf" srcId="{3366923C-48A5-412D-8C18-07DCEC4E3CB1}" destId="{2481CC8D-08A0-4345-A911-C23EA1B3C9D7}" srcOrd="0" destOrd="0" presId="urn:microsoft.com/office/officeart/2005/8/layout/hList1"/>
    <dgm:cxn modelId="{90E0A529-BA8F-4A28-B10C-AE4185F2120C}" type="presOf" srcId="{CFE4BBF2-AEC9-4E37-BCC6-056EA6D8517B}" destId="{79F8014A-1799-4AD1-933E-DC9D037DF445}" srcOrd="0" destOrd="2" presId="urn:microsoft.com/office/officeart/2005/8/layout/hList1"/>
    <dgm:cxn modelId="{2833957F-F03C-4CB0-9363-999F9763F67B}" srcId="{7643EE25-DFDC-410D-AB85-F267373DF91C}" destId="{EFDABFE7-DE49-4CB3-8B75-5BE56C86360F}" srcOrd="1" destOrd="0" parTransId="{52E823CC-26E2-40EE-AE47-C44CB7992054}" sibTransId="{0A3FCC41-3F1A-4EE7-AC67-2CDBE29E1979}"/>
    <dgm:cxn modelId="{F84FC695-4237-4895-AEA4-80A9A880FF69}" type="presOf" srcId="{EFDABFE7-DE49-4CB3-8B75-5BE56C86360F}" destId="{ED3DF895-AB39-4865-92F0-60BE0782D701}" srcOrd="0" destOrd="1" presId="urn:microsoft.com/office/officeart/2005/8/layout/hList1"/>
    <dgm:cxn modelId="{DABC7C0E-E73F-479B-816F-8602C7C5E232}" type="presOf" srcId="{8B5BCFD9-B77E-40CF-89A7-5C969F41B10A}" destId="{ED3DF895-AB39-4865-92F0-60BE0782D701}" srcOrd="0" destOrd="2" presId="urn:microsoft.com/office/officeart/2005/8/layout/hList1"/>
    <dgm:cxn modelId="{0FD6046E-DB57-4FF3-9953-E2C77AE14C54}" type="presOf" srcId="{9787C2B9-E042-4B2E-A2D9-4AED9A13834B}" destId="{EBB89E9C-667D-4F15-ADB6-39E10AD730DD}" srcOrd="0" destOrd="1" presId="urn:microsoft.com/office/officeart/2005/8/layout/hList1"/>
    <dgm:cxn modelId="{6A270A59-19DA-4D6F-962D-B7BDEF78E628}" type="presOf" srcId="{921BCCBA-0F63-46C6-B8E5-4B94D89D0E5E}" destId="{32179EDB-21DA-449E-99D0-CA1385FAEEF4}" srcOrd="0" destOrd="0" presId="urn:microsoft.com/office/officeart/2005/8/layout/hList1"/>
    <dgm:cxn modelId="{C6C30FFF-5DC5-4460-8146-8743A8DF1D48}" srcId="{921BCCBA-0F63-46C6-B8E5-4B94D89D0E5E}" destId="{151505D4-EB5D-4739-8A8E-BC35D7285848}" srcOrd="0" destOrd="0" parTransId="{DCA8295F-7AFD-4EBF-B27C-CF3567FF9F65}" sibTransId="{DA11828F-DB02-4C9D-893D-FC6ED100C94E}"/>
    <dgm:cxn modelId="{F0C4379A-E5F3-40FE-9365-9EC80510AE0E}" type="presOf" srcId="{C0A087E2-51D3-474A-9DFB-D64C510893E5}" destId="{3DD53574-6F7F-4666-9566-1F31AE3228B6}" srcOrd="0" destOrd="0" presId="urn:microsoft.com/office/officeart/2005/8/layout/hList1"/>
    <dgm:cxn modelId="{E2AB9AAB-96F4-4105-9C35-55BF410B29F2}" srcId="{DDB04444-A816-4E64-A27F-71172665EE7E}" destId="{68CDAFDB-92A5-4F56-8C49-EF237A04269A}" srcOrd="1" destOrd="0" parTransId="{FA8AF200-6460-444D-BD3D-E8746F6C7FF1}" sibTransId="{1A8CCD31-B747-4D0F-A9D1-8E15A01A5F20}"/>
    <dgm:cxn modelId="{10A98F9C-87B2-4242-98F5-F60C853C801A}" type="presOf" srcId="{01B7B518-A17E-4222-9CC4-689370CE4CA2}" destId="{EBB89E9C-667D-4F15-ADB6-39E10AD730DD}" srcOrd="0" destOrd="0" presId="urn:microsoft.com/office/officeart/2005/8/layout/hList1"/>
    <dgm:cxn modelId="{356E4CD3-4685-4479-8A91-EA2AF2EB1C11}" type="presOf" srcId="{327458D2-92A2-4F49-BF5F-5AB2E6EE396A}" destId="{79F8014A-1799-4AD1-933E-DC9D037DF445}" srcOrd="0" destOrd="0" presId="urn:microsoft.com/office/officeart/2005/8/layout/hList1"/>
    <dgm:cxn modelId="{1561A794-9EFC-4E45-94CA-2757C128C683}" srcId="{3366923C-48A5-412D-8C18-07DCEC4E3CB1}" destId="{01B7B518-A17E-4222-9CC4-689370CE4CA2}" srcOrd="0" destOrd="0" parTransId="{D0B17246-93D3-4742-AA9B-49690A2A93BA}" sibTransId="{20ABEFD7-DCB2-4B7E-AEC0-9A06F38581C0}"/>
    <dgm:cxn modelId="{8AB17009-C105-4063-92AB-27E7CE7661B1}" type="presOf" srcId="{151505D4-EB5D-4739-8A8E-BC35D7285848}" destId="{5C036D98-2E75-4954-AF19-A80041903F3A}" srcOrd="0" destOrd="0" presId="urn:microsoft.com/office/officeart/2005/8/layout/hList1"/>
    <dgm:cxn modelId="{CA109956-57FD-4762-AA19-ACA5929B50C5}" type="presOf" srcId="{DDB04444-A816-4E64-A27F-71172665EE7E}" destId="{72AE183B-EABC-4FDD-9695-A22E7B943C38}" srcOrd="0" destOrd="0" presId="urn:microsoft.com/office/officeart/2005/8/layout/hList1"/>
    <dgm:cxn modelId="{7AE880AD-712B-4F48-8AED-431000B165D5}" srcId="{C0A087E2-51D3-474A-9DFB-D64C510893E5}" destId="{921BCCBA-0F63-46C6-B8E5-4B94D89D0E5E}" srcOrd="0" destOrd="0" parTransId="{998CF997-27D4-4F88-90F8-43EE6A8A09CC}" sibTransId="{2360263E-00FE-4BBB-836A-EAEA9A99AAAC}"/>
    <dgm:cxn modelId="{8CFB819D-CA57-4931-9365-6C63C7F5331F}" type="presOf" srcId="{68CDAFDB-92A5-4F56-8C49-EF237A04269A}" destId="{79F8014A-1799-4AD1-933E-DC9D037DF445}" srcOrd="0" destOrd="1" presId="urn:microsoft.com/office/officeart/2005/8/layout/hList1"/>
    <dgm:cxn modelId="{062DA2B3-9F3C-4367-A942-AFF0427CA7CC}" type="presParOf" srcId="{3DD53574-6F7F-4666-9566-1F31AE3228B6}" destId="{454FD8D2-0A5D-479B-B788-C338A0EF944A}" srcOrd="0" destOrd="0" presId="urn:microsoft.com/office/officeart/2005/8/layout/hList1"/>
    <dgm:cxn modelId="{0F0B9DFD-78CC-43D4-9A97-A3FA0449B9C1}" type="presParOf" srcId="{454FD8D2-0A5D-479B-B788-C338A0EF944A}" destId="{32179EDB-21DA-449E-99D0-CA1385FAEEF4}" srcOrd="0" destOrd="0" presId="urn:microsoft.com/office/officeart/2005/8/layout/hList1"/>
    <dgm:cxn modelId="{51A3E7EF-164C-4C62-8C25-AEB4A68650B3}" type="presParOf" srcId="{454FD8D2-0A5D-479B-B788-C338A0EF944A}" destId="{5C036D98-2E75-4954-AF19-A80041903F3A}" srcOrd="1" destOrd="0" presId="urn:microsoft.com/office/officeart/2005/8/layout/hList1"/>
    <dgm:cxn modelId="{97EA8214-D023-449C-83E6-C50B1DA9F1A8}" type="presParOf" srcId="{3DD53574-6F7F-4666-9566-1F31AE3228B6}" destId="{B0F01784-BFC4-4F75-8B2F-365A03E8EB67}" srcOrd="1" destOrd="0" presId="urn:microsoft.com/office/officeart/2005/8/layout/hList1"/>
    <dgm:cxn modelId="{CF10D34A-96C1-4AF5-BF56-D5ADD8D45175}" type="presParOf" srcId="{3DD53574-6F7F-4666-9566-1F31AE3228B6}" destId="{B9FE7B51-3A36-4F76-B1C5-9080CB0306D5}" srcOrd="2" destOrd="0" presId="urn:microsoft.com/office/officeart/2005/8/layout/hList1"/>
    <dgm:cxn modelId="{C10C627E-7FAC-42FF-8B1A-A6D9F324C1B5}" type="presParOf" srcId="{B9FE7B51-3A36-4F76-B1C5-9080CB0306D5}" destId="{212105B6-DE92-4AC5-980D-B3884060F26F}" srcOrd="0" destOrd="0" presId="urn:microsoft.com/office/officeart/2005/8/layout/hList1"/>
    <dgm:cxn modelId="{946458B2-C540-461F-A008-7D12FAB22AA6}" type="presParOf" srcId="{B9FE7B51-3A36-4F76-B1C5-9080CB0306D5}" destId="{ED3DF895-AB39-4865-92F0-60BE0782D701}" srcOrd="1" destOrd="0" presId="urn:microsoft.com/office/officeart/2005/8/layout/hList1"/>
    <dgm:cxn modelId="{3363F452-F208-424B-8B23-5CDAB5F48317}" type="presParOf" srcId="{3DD53574-6F7F-4666-9566-1F31AE3228B6}" destId="{30172217-09EC-48A5-ABB3-E2B4C6B72E03}" srcOrd="3" destOrd="0" presId="urn:microsoft.com/office/officeart/2005/8/layout/hList1"/>
    <dgm:cxn modelId="{4F04B4E1-ED56-4A2D-AF74-21BB09FF964F}" type="presParOf" srcId="{3DD53574-6F7F-4666-9566-1F31AE3228B6}" destId="{BB774C27-8305-4A91-8AD2-28C005E51F7E}" srcOrd="4" destOrd="0" presId="urn:microsoft.com/office/officeart/2005/8/layout/hList1"/>
    <dgm:cxn modelId="{E23D2F32-7D7B-4D7B-9002-15EE55CB51D2}" type="presParOf" srcId="{BB774C27-8305-4A91-8AD2-28C005E51F7E}" destId="{2481CC8D-08A0-4345-A911-C23EA1B3C9D7}" srcOrd="0" destOrd="0" presId="urn:microsoft.com/office/officeart/2005/8/layout/hList1"/>
    <dgm:cxn modelId="{464C1BB6-0D55-4433-8800-C22BAC851313}" type="presParOf" srcId="{BB774C27-8305-4A91-8AD2-28C005E51F7E}" destId="{EBB89E9C-667D-4F15-ADB6-39E10AD730DD}" srcOrd="1" destOrd="0" presId="urn:microsoft.com/office/officeart/2005/8/layout/hList1"/>
    <dgm:cxn modelId="{B28B17DF-287F-4991-AAE4-B5B92D9EE1A1}" type="presParOf" srcId="{3DD53574-6F7F-4666-9566-1F31AE3228B6}" destId="{97B70555-7637-40CD-8DC8-3BA59FD66C89}" srcOrd="5" destOrd="0" presId="urn:microsoft.com/office/officeart/2005/8/layout/hList1"/>
    <dgm:cxn modelId="{0BF5A3E9-EC7A-4DBB-94F8-5871AB583816}" type="presParOf" srcId="{3DD53574-6F7F-4666-9566-1F31AE3228B6}" destId="{71A35234-FA1D-42DA-98BF-612636CFDBBD}" srcOrd="6" destOrd="0" presId="urn:microsoft.com/office/officeart/2005/8/layout/hList1"/>
    <dgm:cxn modelId="{6EFDD153-5857-4B03-94C4-0A5ECA4E00CF}" type="presParOf" srcId="{71A35234-FA1D-42DA-98BF-612636CFDBBD}" destId="{72AE183B-EABC-4FDD-9695-A22E7B943C38}" srcOrd="0" destOrd="0" presId="urn:microsoft.com/office/officeart/2005/8/layout/hList1"/>
    <dgm:cxn modelId="{76A22C4B-0095-4565-AD68-CAEC6633D5FD}" type="presParOf" srcId="{71A35234-FA1D-42DA-98BF-612636CFDBBD}" destId="{79F8014A-1799-4AD1-933E-DC9D037DF445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29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20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56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24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71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96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9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14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07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39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745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79C1B-154F-4C3D-B949-9D951A78383F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B8673-634D-4FA9-AC64-783C88AC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6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microsoft.com/office/2007/relationships/hdphoto" Target="../media/hdphoto1.wdp"/><Relationship Id="rId5" Type="http://schemas.openxmlformats.org/officeDocument/2006/relationships/image" Target="../media/image20.jpeg"/><Relationship Id="rId10" Type="http://schemas.openxmlformats.org/officeDocument/2006/relationships/image" Target="../media/image2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microsoft.com/office/2007/relationships/hdphoto" Target="../media/hdphoto1.wdp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3.jpeg"/><Relationship Id="rId7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hdphoto" Target="../media/hdphoto1.wdp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jpe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51156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0" y="1993557"/>
            <a:ext cx="9135762" cy="4864443"/>
          </a:xfrm>
          <a:prstGeom prst="round1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0" t="10959" r="38137" b="30166"/>
          <a:stretch/>
        </p:blipFill>
        <p:spPr bwMode="auto">
          <a:xfrm>
            <a:off x="197707" y="214754"/>
            <a:ext cx="1589903" cy="15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9963511" y="486032"/>
            <a:ext cx="1499287" cy="1392195"/>
            <a:chOff x="9963511" y="486032"/>
            <a:chExt cx="1499287" cy="1392195"/>
          </a:xfrm>
        </p:grpSpPr>
        <p:sp>
          <p:nvSpPr>
            <p:cNvPr id="9" name="Овал 8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304799" y="3227172"/>
            <a:ext cx="7924800" cy="239721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Bahnschrift Condensed" panose="020B0502040204020203" pitchFamily="34" charset="0"/>
              </a:rPr>
              <a:t>Публичный отчет </a:t>
            </a:r>
            <a:r>
              <a:rPr lang="ru-RU" sz="4400" dirty="0">
                <a:latin typeface="Bahnschrift Condensed" panose="020B0502040204020203" pitchFamily="34" charset="0"/>
              </a:rPr>
              <a:t>первичной профсоюзной организации  </a:t>
            </a:r>
            <a:endParaRPr lang="ru-RU" sz="4400" dirty="0" smtClean="0">
              <a:latin typeface="Bahnschrift Condensed" panose="020B0502040204020203" pitchFamily="34" charset="0"/>
            </a:endParaRPr>
          </a:p>
          <a:p>
            <a:pPr algn="ctr"/>
            <a:r>
              <a:rPr lang="ru-RU" sz="4400" dirty="0" smtClean="0">
                <a:latin typeface="Bahnschrift Condensed" panose="020B0502040204020203" pitchFamily="34" charset="0"/>
              </a:rPr>
              <a:t>МБУ </a:t>
            </a:r>
            <a:r>
              <a:rPr lang="ru-RU" sz="4400" dirty="0">
                <a:latin typeface="Bahnschrift Condensed" panose="020B0502040204020203" pitchFamily="34" charset="0"/>
              </a:rPr>
              <a:t>ДО ЭЦ «</a:t>
            </a:r>
            <a:r>
              <a:rPr lang="ru-RU" sz="4400" dirty="0" smtClean="0">
                <a:latin typeface="Bahnschrift Condensed" panose="020B0502040204020203" pitchFamily="34" charset="0"/>
              </a:rPr>
              <a:t>ЭкоСфера» г</a:t>
            </a:r>
            <a:r>
              <a:rPr lang="ru-RU" sz="4400" dirty="0">
                <a:latin typeface="Bahnschrift Condensed" panose="020B0502040204020203" pitchFamily="34" charset="0"/>
              </a:rPr>
              <a:t>. Липецка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1222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-513305" y="299517"/>
            <a:ext cx="9303078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Информационный охват членов профсоюза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5" name="Овал 4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265593" y="1551915"/>
            <a:ext cx="7837563" cy="5275341"/>
            <a:chOff x="265593" y="1551915"/>
            <a:chExt cx="7837563" cy="5275341"/>
          </a:xfrm>
        </p:grpSpPr>
        <p:sp>
          <p:nvSpPr>
            <p:cNvPr id="11" name="Полилиния 10"/>
            <p:cNvSpPr/>
            <p:nvPr/>
          </p:nvSpPr>
          <p:spPr>
            <a:xfrm rot="2294866">
              <a:off x="2379485" y="5246202"/>
              <a:ext cx="939448" cy="493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4697"/>
                  </a:moveTo>
                  <a:lnTo>
                    <a:pt x="939448" y="24697"/>
                  </a:lnTo>
                </a:path>
              </a:pathLst>
            </a:cu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 12"/>
            <p:cNvSpPr/>
            <p:nvPr/>
          </p:nvSpPr>
          <p:spPr>
            <a:xfrm rot="19279073">
              <a:off x="2369174" y="3189770"/>
              <a:ext cx="1013261" cy="493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4697"/>
                  </a:moveTo>
                  <a:lnTo>
                    <a:pt x="1013261" y="24697"/>
                  </a:lnTo>
                </a:path>
              </a:pathLst>
            </a:cu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Овал 13"/>
            <p:cNvSpPr/>
            <p:nvPr/>
          </p:nvSpPr>
          <p:spPr>
            <a:xfrm>
              <a:off x="265593" y="2958471"/>
              <a:ext cx="2605556" cy="2605556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5000" r="-15000"/>
              </a:stretch>
            </a:blip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2957707" y="1551916"/>
              <a:ext cx="2036648" cy="1563333"/>
            </a:xfrm>
            <a:custGeom>
              <a:avLst/>
              <a:gdLst>
                <a:gd name="connsiteX0" fmla="*/ 0 w 2036648"/>
                <a:gd name="connsiteY0" fmla="*/ 781667 h 1563333"/>
                <a:gd name="connsiteX1" fmla="*/ 1018324 w 2036648"/>
                <a:gd name="connsiteY1" fmla="*/ 0 h 1563333"/>
                <a:gd name="connsiteX2" fmla="*/ 2036648 w 2036648"/>
                <a:gd name="connsiteY2" fmla="*/ 781667 h 1563333"/>
                <a:gd name="connsiteX3" fmla="*/ 1018324 w 2036648"/>
                <a:gd name="connsiteY3" fmla="*/ 1563334 h 1563333"/>
                <a:gd name="connsiteX4" fmla="*/ 0 w 2036648"/>
                <a:gd name="connsiteY4" fmla="*/ 781667 h 156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6648" h="1563333">
                  <a:moveTo>
                    <a:pt x="0" y="781667"/>
                  </a:moveTo>
                  <a:cubicBezTo>
                    <a:pt x="0" y="349964"/>
                    <a:pt x="455919" y="0"/>
                    <a:pt x="1018324" y="0"/>
                  </a:cubicBezTo>
                  <a:cubicBezTo>
                    <a:pt x="1580729" y="0"/>
                    <a:pt x="2036648" y="349964"/>
                    <a:pt x="2036648" y="781667"/>
                  </a:cubicBezTo>
                  <a:cubicBezTo>
                    <a:pt x="2036648" y="1213370"/>
                    <a:pt x="1580729" y="1563334"/>
                    <a:pt x="1018324" y="1563334"/>
                  </a:cubicBezTo>
                  <a:cubicBezTo>
                    <a:pt x="455919" y="1563334"/>
                    <a:pt x="0" y="1213370"/>
                    <a:pt x="0" y="78166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9690" tIns="240375" rIns="309690" bIns="24037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Сайт МБУ ДО ЭЦ</a:t>
              </a:r>
              <a:r>
                <a:rPr lang="en-US" sz="1800" kern="1200" dirty="0" smtClean="0">
                  <a:latin typeface="Bahnschrift SemiBold Condensed" panose="020B0502040204020203" pitchFamily="34" charset="0"/>
                </a:rPr>
                <a:t> </a:t>
              </a: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«</a:t>
              </a:r>
              <a:r>
                <a:rPr lang="ru-RU" sz="1800" kern="1200" dirty="0" err="1" smtClean="0">
                  <a:latin typeface="Bahnschrift SemiBold Condensed" panose="020B0502040204020203" pitchFamily="34" charset="0"/>
                </a:rPr>
                <a:t>ЭкоСфера</a:t>
              </a: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» </a:t>
              </a:r>
              <a:endParaRPr lang="en-US" sz="1800" kern="1200" dirty="0" smtClean="0">
                <a:latin typeface="Bahnschrift SemiBold Condensed" panose="020B0502040204020203" pitchFamily="34" charset="0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г. Липецка </a:t>
              </a:r>
              <a:r>
                <a:rPr lang="en-US" sz="1800" kern="1200" dirty="0" smtClean="0">
                  <a:solidFill>
                    <a:schemeClr val="bg1"/>
                  </a:solidFill>
                  <a:latin typeface="Bahnschrift SemiBold Condensed" panose="020B0502040204020203" pitchFamily="34" charset="0"/>
                </a:rPr>
                <a:t>ecosfera48.ru</a:t>
              </a:r>
              <a:endParaRPr lang="ru-RU" sz="1800" kern="1200" dirty="0">
                <a:solidFill>
                  <a:schemeClr val="bg1"/>
                </a:solidFill>
                <a:latin typeface="Bahnschrift SemiBold Condensed" panose="020B0502040204020203" pitchFamily="34" charset="0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5048183" y="1551915"/>
              <a:ext cx="3054973" cy="1563333"/>
            </a:xfrm>
            <a:custGeom>
              <a:avLst/>
              <a:gdLst>
                <a:gd name="connsiteX0" fmla="*/ 0 w 3054973"/>
                <a:gd name="connsiteY0" fmla="*/ 0 h 1563333"/>
                <a:gd name="connsiteX1" fmla="*/ 3054973 w 3054973"/>
                <a:gd name="connsiteY1" fmla="*/ 0 h 1563333"/>
                <a:gd name="connsiteX2" fmla="*/ 3054973 w 3054973"/>
                <a:gd name="connsiteY2" fmla="*/ 1563333 h 1563333"/>
                <a:gd name="connsiteX3" fmla="*/ 0 w 3054973"/>
                <a:gd name="connsiteY3" fmla="*/ 1563333 h 1563333"/>
                <a:gd name="connsiteX4" fmla="*/ 0 w 3054973"/>
                <a:gd name="connsiteY4" fmla="*/ 0 h 156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4973" h="1563333">
                  <a:moveTo>
                    <a:pt x="0" y="0"/>
                  </a:moveTo>
                  <a:lnTo>
                    <a:pt x="3054973" y="0"/>
                  </a:lnTo>
                  <a:lnTo>
                    <a:pt x="3054973" y="1563333"/>
                  </a:lnTo>
                  <a:lnTo>
                    <a:pt x="0" y="15633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Страничка:</a:t>
              </a:r>
              <a:r>
                <a:rPr lang="en-US" sz="1800" kern="1200" dirty="0" smtClean="0">
                  <a:latin typeface="Bahnschrift SemiBold Condensed" panose="020B0502040204020203" pitchFamily="34" charset="0"/>
                </a:rPr>
                <a:t> </a:t>
              </a: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Голос профсоюза</a:t>
              </a:r>
              <a:endParaRPr lang="ru-RU" sz="1800" kern="1200" dirty="0">
                <a:latin typeface="Bahnschrift SemiBold Condensed" panose="020B0502040204020203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Страничка: Новости Профсоюза</a:t>
              </a:r>
              <a:endParaRPr lang="ru-RU" sz="1800" kern="1200" dirty="0">
                <a:latin typeface="Bahnschrift SemiBold Condensed" panose="020B0502040204020203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Страничка: Техника безопасности</a:t>
              </a:r>
              <a:endParaRPr lang="ru-RU" sz="1800" kern="12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4868770" y="3537356"/>
              <a:ext cx="1563333" cy="1563333"/>
            </a:xfrm>
            <a:custGeom>
              <a:avLst/>
              <a:gdLst>
                <a:gd name="connsiteX0" fmla="*/ 0 w 1563333"/>
                <a:gd name="connsiteY0" fmla="*/ 781667 h 1563333"/>
                <a:gd name="connsiteX1" fmla="*/ 781667 w 1563333"/>
                <a:gd name="connsiteY1" fmla="*/ 0 h 1563333"/>
                <a:gd name="connsiteX2" fmla="*/ 1563334 w 1563333"/>
                <a:gd name="connsiteY2" fmla="*/ 781667 h 1563333"/>
                <a:gd name="connsiteX3" fmla="*/ 781667 w 1563333"/>
                <a:gd name="connsiteY3" fmla="*/ 1563334 h 1563333"/>
                <a:gd name="connsiteX4" fmla="*/ 0 w 1563333"/>
                <a:gd name="connsiteY4" fmla="*/ 781667 h 156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3333" h="1563333">
                  <a:moveTo>
                    <a:pt x="0" y="781667"/>
                  </a:moveTo>
                  <a:cubicBezTo>
                    <a:pt x="0" y="349964"/>
                    <a:pt x="349964" y="0"/>
                    <a:pt x="781667" y="0"/>
                  </a:cubicBezTo>
                  <a:cubicBezTo>
                    <a:pt x="1213370" y="0"/>
                    <a:pt x="1563334" y="349964"/>
                    <a:pt x="1563334" y="781667"/>
                  </a:cubicBezTo>
                  <a:cubicBezTo>
                    <a:pt x="1563334" y="1213370"/>
                    <a:pt x="1213370" y="1563334"/>
                    <a:pt x="781667" y="1563334"/>
                  </a:cubicBezTo>
                  <a:cubicBezTo>
                    <a:pt x="349964" y="1563334"/>
                    <a:pt x="0" y="1213370"/>
                    <a:pt x="0" y="78166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75" tIns="240375" rIns="240375" bIns="24037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Социальные сети </a:t>
              </a:r>
              <a:r>
                <a:rPr lang="en-US" sz="1600" dirty="0">
                  <a:latin typeface="Bahnschrift SemiBold Condensed" panose="020B0502040204020203" pitchFamily="34" charset="0"/>
                </a:rPr>
                <a:t> https://vk.ru/club237755913</a:t>
              </a:r>
              <a:endParaRPr lang="ru-RU" sz="1600" kern="1200" dirty="0" smtClean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050312" y="5263923"/>
              <a:ext cx="1563333" cy="1563333"/>
            </a:xfrm>
            <a:custGeom>
              <a:avLst/>
              <a:gdLst>
                <a:gd name="connsiteX0" fmla="*/ 0 w 1563333"/>
                <a:gd name="connsiteY0" fmla="*/ 781667 h 1563333"/>
                <a:gd name="connsiteX1" fmla="*/ 781667 w 1563333"/>
                <a:gd name="connsiteY1" fmla="*/ 0 h 1563333"/>
                <a:gd name="connsiteX2" fmla="*/ 1563334 w 1563333"/>
                <a:gd name="connsiteY2" fmla="*/ 781667 h 1563333"/>
                <a:gd name="connsiteX3" fmla="*/ 781667 w 1563333"/>
                <a:gd name="connsiteY3" fmla="*/ 1563334 h 1563333"/>
                <a:gd name="connsiteX4" fmla="*/ 0 w 1563333"/>
                <a:gd name="connsiteY4" fmla="*/ 781667 h 156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3333" h="1563333">
                  <a:moveTo>
                    <a:pt x="0" y="781667"/>
                  </a:moveTo>
                  <a:cubicBezTo>
                    <a:pt x="0" y="349964"/>
                    <a:pt x="349964" y="0"/>
                    <a:pt x="781667" y="0"/>
                  </a:cubicBezTo>
                  <a:cubicBezTo>
                    <a:pt x="1213370" y="0"/>
                    <a:pt x="1563334" y="349964"/>
                    <a:pt x="1563334" y="781667"/>
                  </a:cubicBezTo>
                  <a:cubicBezTo>
                    <a:pt x="1563334" y="1213370"/>
                    <a:pt x="1213370" y="1563334"/>
                    <a:pt x="781667" y="1563334"/>
                  </a:cubicBezTo>
                  <a:cubicBezTo>
                    <a:pt x="349964" y="1563334"/>
                    <a:pt x="0" y="1213370"/>
                    <a:pt x="0" y="78166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0375" tIns="648000" rIns="240375" bIns="24037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>
                  <a:latin typeface="Bahnschrift SemiBold Condensed" panose="020B0502040204020203" pitchFamily="34" charset="0"/>
                </a:rPr>
                <a:t>Мессенджер </a:t>
              </a:r>
              <a:r>
                <a:rPr lang="en-US" sz="1800" kern="1200" dirty="0" smtClean="0">
                  <a:latin typeface="Bahnschrift SemiBold Condensed" panose="020B0502040204020203" pitchFamily="34" charset="0"/>
                </a:rPr>
                <a:t>MAX</a:t>
              </a:r>
              <a:endParaRPr lang="ru-RU" sz="1800" kern="1200" dirty="0" smtClean="0">
                <a:latin typeface="Bahnschrift SemiBold Condensed" panose="020B0502040204020203" pitchFamily="34" charset="0"/>
              </a:endParaRP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>
                  <a:latin typeface="Bahnschrift SemiBold Condensed" panose="020B0502040204020203" pitchFamily="34" charset="0"/>
                </a:rPr>
                <a:t>https://web.max.ru/-68403247775967</a:t>
              </a:r>
              <a:endParaRPr lang="ru-RU" sz="1200" dirty="0">
                <a:latin typeface="Bahnschrift SemiBold Condensed" panose="020B0502040204020203" pitchFamily="34" charset="0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7869852" y="2202872"/>
            <a:ext cx="4100946" cy="3319925"/>
          </a:xfrm>
          <a:prstGeom prst="round2DiagRect">
            <a:avLst>
              <a:gd name="adj1" fmla="val 26153"/>
              <a:gd name="adj2" fmla="val 0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291639" y="2401601"/>
            <a:ext cx="34906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Bahnschrift SemiBold Condensed" panose="020B0502040204020203" pitchFamily="34" charset="0"/>
              </a:rPr>
              <a:t>Оперативно информируем профсоюзный актив о деятельности </a:t>
            </a:r>
            <a:endParaRPr lang="ru-RU" sz="2000" dirty="0" smtClean="0">
              <a:latin typeface="Bahnschrift SemiBold Condensed" panose="020B0502040204020203" pitchFamily="34" charset="0"/>
            </a:endParaRP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ПРОВЕДЕНО </a:t>
            </a:r>
            <a:r>
              <a:rPr lang="ru-RU" sz="2000" dirty="0">
                <a:latin typeface="Bahnschrift SemiBold Condensed" panose="020B0502040204020203" pitchFamily="34" charset="0"/>
              </a:rPr>
              <a:t>: </a:t>
            </a:r>
            <a:endParaRPr lang="ru-RU" sz="2000" dirty="0" smtClean="0">
              <a:latin typeface="Bahnschrift SemiBold Condensed" panose="020B0502040204020203" pitchFamily="34" charset="0"/>
            </a:endParaRP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3 </a:t>
            </a:r>
            <a:r>
              <a:rPr lang="ru-RU" sz="2000" dirty="0">
                <a:latin typeface="Bahnschrift SemiBold Condensed" panose="020B0502040204020203" pitchFamily="34" charset="0"/>
              </a:rPr>
              <a:t>пленарных заседания комитета </a:t>
            </a:r>
            <a:endParaRPr lang="ru-RU" sz="2000" dirty="0" smtClean="0">
              <a:latin typeface="Bahnschrift SemiBold Condensed" panose="020B0502040204020203" pitchFamily="34" charset="0"/>
            </a:endParaRP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(</a:t>
            </a:r>
            <a:r>
              <a:rPr lang="ru-RU" sz="2000" dirty="0">
                <a:latin typeface="Bahnschrift SemiBold Condensed" panose="020B0502040204020203" pitchFamily="34" charset="0"/>
              </a:rPr>
              <a:t>12 </a:t>
            </a:r>
            <a:r>
              <a:rPr lang="ru-RU" sz="2000" dirty="0" smtClean="0">
                <a:latin typeface="Bahnschrift SemiBold Condensed" panose="020B0502040204020203" pitchFamily="34" charset="0"/>
              </a:rPr>
              <a:t>ВОПРОСОВ)</a:t>
            </a: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 24 заседания </a:t>
            </a:r>
            <a:r>
              <a:rPr lang="ru-RU" sz="2000" dirty="0">
                <a:latin typeface="Bahnschrift SemiBold Condensed" panose="020B0502040204020203" pitchFamily="34" charset="0"/>
              </a:rPr>
              <a:t>президиума </a:t>
            </a:r>
            <a:endParaRPr lang="ru-RU" sz="2000" dirty="0" smtClean="0">
              <a:latin typeface="Bahnschrift SemiBold Condensed" panose="020B0502040204020203" pitchFamily="34" charset="0"/>
            </a:endParaRP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(72 РЕШЕНИЯ )</a:t>
            </a: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4 заседания </a:t>
            </a:r>
            <a:r>
              <a:rPr lang="ru-RU" sz="2000" dirty="0" err="1">
                <a:latin typeface="Bahnschrift SemiBold Condensed" panose="020B0502040204020203" pitchFamily="34" charset="0"/>
              </a:rPr>
              <a:t>молодѐжного</a:t>
            </a:r>
            <a:r>
              <a:rPr lang="ru-RU" sz="2000" dirty="0">
                <a:latin typeface="Bahnschrift SemiBold Condensed" panose="020B0502040204020203" pitchFamily="34" charset="0"/>
              </a:rPr>
              <a:t> совета </a:t>
            </a:r>
            <a:endParaRPr lang="ru-RU" sz="2000" dirty="0" smtClean="0">
              <a:latin typeface="Bahnschrift SemiBold Condensed" panose="020B0502040204020203" pitchFamily="34" charset="0"/>
            </a:endParaRPr>
          </a:p>
          <a:p>
            <a:r>
              <a:rPr lang="ru-RU" sz="2000" dirty="0" smtClean="0">
                <a:latin typeface="Bahnschrift SemiBold Condensed" panose="020B0502040204020203" pitchFamily="34" charset="0"/>
              </a:rPr>
              <a:t>9 </a:t>
            </a:r>
            <a:r>
              <a:rPr lang="ru-RU" sz="2000" dirty="0">
                <a:latin typeface="Bahnschrift SemiBold Condensed" panose="020B0502040204020203" pitchFamily="34" charset="0"/>
              </a:rPr>
              <a:t>обучающих </a:t>
            </a:r>
            <a:r>
              <a:rPr lang="ru-RU" sz="2000" dirty="0" smtClean="0">
                <a:latin typeface="Bahnschrift SemiBold Condensed" panose="020B0502040204020203" pitchFamily="34" charset="0"/>
              </a:rPr>
              <a:t>мероприятий</a:t>
            </a:r>
            <a:endParaRPr lang="ru-RU" sz="2000" dirty="0">
              <a:latin typeface="Bahnschrift SemiBold Condensed" panose="020B0502040204020203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14" idx="6"/>
            <a:endCxn id="17" idx="0"/>
          </p:cNvCxnSpPr>
          <p:nvPr/>
        </p:nvCxnSpPr>
        <p:spPr>
          <a:xfrm>
            <a:off x="2871149" y="4261249"/>
            <a:ext cx="1997621" cy="577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300977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-430179" y="225627"/>
            <a:ext cx="9555705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Меры </a:t>
            </a:r>
            <a:r>
              <a:rPr lang="ru-RU" sz="4000" dirty="0">
                <a:latin typeface="Bahnschrift Condensed" panose="020B0502040204020203" pitchFamily="34" charset="0"/>
              </a:rPr>
              <a:t>социальной поддержки </a:t>
            </a:r>
            <a:r>
              <a:rPr lang="ru-RU" sz="4000" dirty="0" smtClean="0">
                <a:latin typeface="Bahnschrift Condensed" panose="020B0502040204020203" pitchFamily="34" charset="0"/>
              </a:rPr>
              <a:t>членов </a:t>
            </a:r>
            <a:r>
              <a:rPr lang="ru-RU" sz="4000" dirty="0">
                <a:latin typeface="Bahnschrift Condensed" panose="020B0502040204020203" pitchFamily="34" charset="0"/>
              </a:rPr>
              <a:t>Профсоюза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6" name="Овал 5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4072036" y="1582663"/>
            <a:ext cx="3557200" cy="1457099"/>
            <a:chOff x="304800" y="1958109"/>
            <a:chExt cx="3805382" cy="170872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738909" y="1958109"/>
              <a:ext cx="3371273" cy="1708727"/>
            </a:xfrm>
            <a:prstGeom prst="roundRect">
              <a:avLst/>
            </a:prstGeom>
            <a:solidFill>
              <a:srgbClr val="98BD73"/>
            </a:solidFill>
            <a:ln>
              <a:solidFill>
                <a:srgbClr val="98BD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8000" rtlCol="0" anchor="ctr"/>
            <a:lstStyle/>
            <a:p>
              <a:pPr algn="ctr"/>
              <a:r>
                <a:rPr lang="ru-RU" sz="2000" dirty="0">
                  <a:latin typeface="Bahnschrift SemiBold Condensed" panose="020B0502040204020203" pitchFamily="34" charset="0"/>
                </a:rPr>
                <a:t>Поддержка работников при значимых семейных </a:t>
              </a:r>
              <a:r>
                <a:rPr lang="ru-RU" sz="2000" dirty="0" smtClean="0">
                  <a:latin typeface="Bahnschrift SemiBold Condensed" panose="020B0502040204020203" pitchFamily="34" charset="0"/>
                </a:rPr>
                <a:t>событиях</a:t>
              </a: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( 3 человека)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304800" y="2285999"/>
              <a:ext cx="1136073" cy="1052945"/>
            </a:xfrm>
            <a:prstGeom prst="ellipse">
              <a:avLst/>
            </a:prstGeom>
            <a:ln>
              <a:solidFill>
                <a:srgbClr val="98BD7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2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42291" y="1582663"/>
            <a:ext cx="3334224" cy="1457099"/>
            <a:chOff x="304800" y="1958109"/>
            <a:chExt cx="3805382" cy="1708727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38909" y="195810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6000" rIns="72000" rtlCol="0" anchor="ctr"/>
            <a:lstStyle/>
            <a:p>
              <a:pPr algn="ctr"/>
              <a:r>
                <a:rPr lang="ru-RU" sz="2000" dirty="0">
                  <a:latin typeface="Bahnschrift SemiBold Condensed" panose="020B0502040204020203" pitchFamily="34" charset="0"/>
                </a:rPr>
                <a:t>Л</a:t>
              </a:r>
              <a:r>
                <a:rPr lang="ru-RU" sz="2000" dirty="0" smtClean="0">
                  <a:latin typeface="Bahnschrift SemiBold Condensed" panose="020B0502040204020203" pitchFamily="34" charset="0"/>
                </a:rPr>
                <a:t>ечение </a:t>
              </a:r>
              <a:r>
                <a:rPr lang="ru-RU" sz="2000" dirty="0">
                  <a:latin typeface="Bahnschrift SemiBold Condensed" panose="020B0502040204020203" pitchFamily="34" charset="0"/>
                </a:rPr>
                <a:t>работников и </a:t>
              </a:r>
              <a:endParaRPr lang="ru-RU" sz="2000" dirty="0" smtClean="0">
                <a:latin typeface="Bahnschrift SemiBold Condensed" panose="020B0502040204020203" pitchFamily="34" charset="0"/>
              </a:endParaRP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их детей ( 2  человека)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304800" y="2285999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1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812801" y="3959277"/>
            <a:ext cx="3528291" cy="1573306"/>
            <a:chOff x="794327" y="4187659"/>
            <a:chExt cx="3939309" cy="1708727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94327" y="4187659"/>
              <a:ext cx="3371273" cy="1708727"/>
            </a:xfrm>
            <a:prstGeom prst="roundRect">
              <a:avLst/>
            </a:prstGeom>
            <a:solidFill>
              <a:srgbClr val="98BD7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648000"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Поддержка работников пенсионного и пред пенсионного возраста</a:t>
              </a: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 ( 2 льготные путевки</a:t>
              </a:r>
              <a:r>
                <a:rPr lang="ru-RU" sz="2000" dirty="0">
                  <a:latin typeface="Bahnschrift SemiBold Condensed" panose="020B0502040204020203" pitchFamily="34" charset="0"/>
                </a:rPr>
                <a:t>)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3597563" y="4551980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4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477833" y="3959276"/>
            <a:ext cx="3553539" cy="1573306"/>
            <a:chOff x="794327" y="4187659"/>
            <a:chExt cx="3939309" cy="1708727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794327" y="418765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648000"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Оказание помощи в связи с выходом на пенсию или проблемами со здоровьем</a:t>
              </a: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( 5 человек)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3597563" y="4551980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5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7745985" y="1575836"/>
            <a:ext cx="3334224" cy="1457099"/>
            <a:chOff x="304800" y="1958109"/>
            <a:chExt cx="3805382" cy="1708727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738909" y="195810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6000" rIns="72000"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Диспансеризация членов коллектива </a:t>
              </a: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(100% работников)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24" name="Овал 23"/>
            <p:cNvSpPr/>
            <p:nvPr/>
          </p:nvSpPr>
          <p:spPr>
            <a:xfrm>
              <a:off x="304800" y="2285999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3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8247865" y="4032783"/>
            <a:ext cx="3417455" cy="1490179"/>
            <a:chOff x="794327" y="4187659"/>
            <a:chExt cx="3939309" cy="1708727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794327" y="4187659"/>
              <a:ext cx="3385915" cy="1708727"/>
            </a:xfrm>
            <a:prstGeom prst="roundRect">
              <a:avLst/>
            </a:prstGeom>
            <a:solidFill>
              <a:srgbClr val="98BD7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648000"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Предоставление отгулов членам Профсоюза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3597563" y="4551980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6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sp>
        <p:nvSpPr>
          <p:cNvPr id="28" name="Скругленный прямоугольник 27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340647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430179" y="225627"/>
            <a:ext cx="9555705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Поддержка молодежи</a:t>
            </a:r>
            <a:endParaRPr lang="ru-RU" sz="4000" dirty="0">
              <a:latin typeface="Bahnschrift Condensed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35830">
            <a:off x="2950292" y="3349639"/>
            <a:ext cx="2831893" cy="2123920"/>
          </a:xfrm>
          <a:prstGeom prst="rect">
            <a:avLst/>
          </a:prstGeom>
        </p:spPr>
      </p:pic>
      <p:pic>
        <p:nvPicPr>
          <p:cNvPr id="1026" name="Picture 2" descr="https://ecosfera48.ru/wp-content/uploads/2024/02/IMG_20230922_111546-1024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0884">
            <a:off x="268139" y="4315645"/>
            <a:ext cx="2828541" cy="212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cosfera48.ru/wp-content/uploads/2025/04/1745654977922-1024x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5432">
            <a:off x="7269320" y="4123981"/>
            <a:ext cx="2633086" cy="197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cosfera48.ru/wp-content/uploads/2024/08/x1qDJ57RLQY-1-748x102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1" b="20264"/>
          <a:stretch/>
        </p:blipFill>
        <p:spPr bwMode="auto">
          <a:xfrm rot="20442178">
            <a:off x="4731601" y="5044325"/>
            <a:ext cx="2673848" cy="193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4239">
            <a:off x="5648212" y="2386935"/>
            <a:ext cx="2880079" cy="21600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8458">
            <a:off x="1863912" y="6029879"/>
            <a:ext cx="3001818" cy="1656242"/>
          </a:xfrm>
          <a:prstGeom prst="rect">
            <a:avLst/>
          </a:prstGeom>
        </p:spPr>
      </p:pic>
      <p:pic>
        <p:nvPicPr>
          <p:cNvPr id="1032" name="Picture 8" descr="https://ecosfera48.ru/wp-content/uploads/2025/12/i2CO3UtqPlT5_Rd7gEiXD6SsVPt63u3-bVMu5ERC1EDg0p63nDDVwxyKm3IRcx0ICyKJyyyvDnbMQ-mNZal0ia6j-1024x6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41150">
            <a:off x="8343277" y="1409768"/>
            <a:ext cx="3148352" cy="211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ecosfera48.ru/wp-content/uploads/2025/09/5CSNUwedmBVzC8wmAh2p1d_BJgFqk9HjFsru-frMBJPrJh4c6iGxW6k791Qk2ZYr3zWUDlHJcmHPKS7kEmugAst2-768x1024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8" b="30704"/>
          <a:stretch/>
        </p:blipFill>
        <p:spPr bwMode="auto">
          <a:xfrm rot="20422550">
            <a:off x="9745778" y="3234363"/>
            <a:ext cx="2759241" cy="195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310267" y="1496427"/>
            <a:ext cx="4716386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0" rtlCol="0" anchor="ctr"/>
          <a:lstStyle/>
          <a:p>
            <a:pPr algn="ctr"/>
            <a:r>
              <a:rPr lang="ru-RU" sz="2400" dirty="0">
                <a:latin typeface="Bahnschrift Condensed" panose="020B0502040204020203" pitchFamily="34" charset="0"/>
              </a:rPr>
              <a:t>Работа школы молодого педагога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0267" y="2045560"/>
            <a:ext cx="5793774" cy="4194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0" bIns="540000"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Поддержка молодёжного педагогического движения </a:t>
            </a:r>
          </a:p>
        </p:txBody>
      </p:sp>
      <p:sp>
        <p:nvSpPr>
          <p:cNvPr id="32" name="Прямоугольник 31"/>
          <p:cNvSpPr/>
          <p:nvPr/>
        </p:nvSpPr>
        <p:spPr>
          <a:xfrm rot="20421250">
            <a:off x="33005" y="2840556"/>
            <a:ext cx="11702833" cy="2071472"/>
          </a:xfrm>
          <a:prstGeom prst="rect">
            <a:avLst/>
          </a:prstGeom>
          <a:noFill/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26718" y="3151944"/>
            <a:ext cx="7696956" cy="4194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0" bIns="288000" rtlCol="0" anchor="ctr"/>
          <a:lstStyle/>
          <a:p>
            <a:pPr algn="ctr"/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Участие в форумах, акциях, конкурсах профессионального мастерства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4566" y="2602811"/>
            <a:ext cx="6365616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0" bIns="540000"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Участие в  конкурсах, </a:t>
            </a:r>
            <a:r>
              <a:rPr lang="ru-RU" sz="24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слѐтах</a:t>
            </a:r>
            <a:r>
              <a:rPr lang="ru-RU" sz="2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, </a:t>
            </a:r>
            <a:r>
              <a:rPr lang="ru-RU" sz="2400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школах </a:t>
            </a:r>
            <a:r>
              <a:rPr lang="ru-RU" sz="24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молодѐжного</a:t>
            </a:r>
            <a:r>
              <a:rPr lang="ru-RU" sz="24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актива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10" name="Овал 9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33" name="Прямоугольник 32"/>
          <p:cNvSpPr/>
          <p:nvPr/>
        </p:nvSpPr>
        <p:spPr>
          <a:xfrm rot="20421250">
            <a:off x="1687052" y="4513440"/>
            <a:ext cx="11702833" cy="1946251"/>
          </a:xfrm>
          <a:prstGeom prst="rect">
            <a:avLst/>
          </a:prstGeom>
          <a:noFill/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378534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10" name="Овал 9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65725" y="1551917"/>
            <a:ext cx="3218809" cy="941902"/>
            <a:chOff x="82852" y="1958109"/>
            <a:chExt cx="4027330" cy="1708727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738909" y="195810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Город Воинской Славы </a:t>
              </a: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Елец (октябрь 2025) </a:t>
              </a: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20 человек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82852" y="2087474"/>
              <a:ext cx="917302" cy="126354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1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pic>
        <p:nvPicPr>
          <p:cNvPr id="2050" name="Picture 2" descr="https://i.okcdn.ru/i?r=CFtAm_VFBkioSGBqh1L6EL13td7shTnFjGgK7tj_WvDhDCc0hbmU4n9uAXaSrac1PoyfkE1KTzGYXCrU1uxiktTCWTXc6NfQ4iUmIClC0YKzQ6Gl9vjLgG98mFwAAA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258" y="1582663"/>
            <a:ext cx="1830267" cy="244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okcdn.ru/i?r=CFtAm_VFBkioSGBqh1LgVbmq-eqdVFteWFDyYusy_eKyIVU8i9jKgrUCgCEjjJVAVHnQKA0j96uVX48eHCcJqhwggPj6fFc86IXqkIJhuTdP-aX6rjE_ZjqfLt4AAAA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290" y="3386596"/>
            <a:ext cx="2226113" cy="29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.okcdn.ru/i?r=CFtAm_VFBkioSGBqh1JH_zMOAWRrA8itECdr5m-wozuBu7e9RVCX9kNkqrsr63_lmykRHg0ZBpmn5bfXmGuVTpZOgpWATKGGzVpUuGMTF-7syA_Su_aBBw5lT3AAAAA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300" y="1623227"/>
            <a:ext cx="2124940" cy="377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8091055" y="4802909"/>
            <a:ext cx="3707694" cy="897620"/>
            <a:chOff x="35046" y="1958109"/>
            <a:chExt cx="3847048" cy="1708727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35046" y="195810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Парк </a:t>
              </a:r>
              <a:r>
                <a:rPr lang="ru-RU" sz="2000" dirty="0" err="1" smtClean="0">
                  <a:latin typeface="Bahnschrift SemiBold Condensed" panose="020B0502040204020203" pitchFamily="34" charset="0"/>
                </a:rPr>
                <a:t>Альпак</a:t>
              </a:r>
              <a:endParaRPr lang="ru-RU" sz="2000" dirty="0" smtClean="0">
                <a:latin typeface="Bahnschrift SemiBold Condensed" panose="020B0502040204020203" pitchFamily="34" charset="0"/>
              </a:endParaRPr>
            </a:p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 (июнь 2025) 25 человек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3001132" y="2087104"/>
              <a:ext cx="880962" cy="132265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2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71"/>
          <a:stretch/>
        </p:blipFill>
        <p:spPr>
          <a:xfrm>
            <a:off x="3368826" y="1551915"/>
            <a:ext cx="2657890" cy="24711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3" b="13445"/>
          <a:stretch/>
        </p:blipFill>
        <p:spPr>
          <a:xfrm>
            <a:off x="532117" y="2608304"/>
            <a:ext cx="2689270" cy="24845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"/>
          <a:stretch/>
        </p:blipFill>
        <p:spPr>
          <a:xfrm>
            <a:off x="2734044" y="4113968"/>
            <a:ext cx="2045001" cy="252866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0" b="7011"/>
          <a:stretch/>
        </p:blipFill>
        <p:spPr>
          <a:xfrm>
            <a:off x="763182" y="4767656"/>
            <a:ext cx="1739798" cy="1874981"/>
          </a:xfrm>
          <a:prstGeom prst="rect">
            <a:avLst/>
          </a:prstGeom>
          <a:solidFill>
            <a:srgbClr val="FFFFFF">
              <a:shade val="85000"/>
            </a:srgbClr>
          </a:solidFill>
          <a:ln w="444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Прямоугольник 24"/>
          <p:cNvSpPr/>
          <p:nvPr/>
        </p:nvSpPr>
        <p:spPr>
          <a:xfrm rot="1560219">
            <a:off x="5698433" y="889752"/>
            <a:ext cx="307604" cy="64484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430179" y="225627"/>
            <a:ext cx="9555705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Оздоровление членов профсоюза, поездки, организованные профкомом</a:t>
            </a:r>
            <a:endParaRPr lang="ru-RU" sz="4000" dirty="0">
              <a:latin typeface="Bahnschrift Condensed" panose="020B0502040204020203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99451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-430179" y="225627"/>
            <a:ext cx="9555705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Спортивное направление</a:t>
            </a:r>
            <a:endParaRPr lang="ru-RU" sz="4000" dirty="0">
              <a:latin typeface="Bahnschrif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9"/>
          <a:stretch/>
        </p:blipFill>
        <p:spPr>
          <a:xfrm>
            <a:off x="7637536" y="1549592"/>
            <a:ext cx="3983090" cy="3228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7" b="13188"/>
          <a:stretch/>
        </p:blipFill>
        <p:spPr>
          <a:xfrm>
            <a:off x="4549933" y="1549592"/>
            <a:ext cx="3087603" cy="32293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1" t="20318" r="8316" b="2081"/>
          <a:stretch/>
        </p:blipFill>
        <p:spPr>
          <a:xfrm>
            <a:off x="-109436" y="1549592"/>
            <a:ext cx="4659369" cy="3229382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286327" y="4858083"/>
            <a:ext cx="1246909" cy="1832295"/>
            <a:chOff x="286327" y="4858083"/>
            <a:chExt cx="1246909" cy="1832295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86327" y="5064778"/>
              <a:ext cx="1246909" cy="16256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latin typeface="Bahnschrift SemiBold Condensed" panose="020B0502040204020203" pitchFamily="34" charset="0"/>
                </a:rPr>
                <a:t>Нормы ГТО</a:t>
              </a:r>
              <a:endParaRPr lang="ru-RU" sz="24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567580" y="4858083"/>
              <a:ext cx="684401" cy="640269"/>
            </a:xfrm>
            <a:prstGeom prst="ellipse">
              <a:avLst/>
            </a:prstGeom>
            <a:solidFill>
              <a:srgbClr val="98BD7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dirty="0" smtClean="0">
                  <a:latin typeface="Bahnschrift SemiBold Condensed" panose="020B0502040204020203" pitchFamily="34" charset="0"/>
                </a:rPr>
                <a:t>1</a:t>
              </a:r>
              <a:endParaRPr lang="ru-RU" sz="3600" b="1" dirty="0"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814489" y="4858082"/>
            <a:ext cx="1529075" cy="1850448"/>
            <a:chOff x="286327" y="4839930"/>
            <a:chExt cx="1529075" cy="185044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86327" y="5064778"/>
              <a:ext cx="1529075" cy="1625600"/>
            </a:xfrm>
            <a:prstGeom prst="roundRect">
              <a:avLst/>
            </a:prstGeom>
            <a:solidFill>
              <a:srgbClr val="98BD7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0" bIns="0" rtlCol="0" anchor="ctr"/>
            <a:lstStyle/>
            <a:p>
              <a:pPr algn="ctr"/>
              <a:r>
                <a:rPr lang="ru-RU" sz="2400" dirty="0" smtClean="0">
                  <a:latin typeface="Bahnschrift SemiBold Condensed" panose="020B0502040204020203" pitchFamily="34" charset="0"/>
                </a:rPr>
                <a:t>Производственная гимнастика</a:t>
              </a:r>
              <a:endParaRPr lang="ru-RU" sz="24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692086" y="4839930"/>
              <a:ext cx="684401" cy="6402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dirty="0" smtClean="0">
                  <a:latin typeface="Bahnschrift SemiBold Condensed" panose="020B0502040204020203" pitchFamily="34" charset="0"/>
                </a:rPr>
                <a:t>2</a:t>
              </a:r>
              <a:endParaRPr lang="ru-RU" sz="3600" b="1" dirty="0">
                <a:latin typeface="Bahnschrift SemiBold Condensed" panose="020B0502040204020203" pitchFamily="34" charset="0"/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56" y="4412277"/>
            <a:ext cx="3260964" cy="2445723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3624817" y="4876235"/>
            <a:ext cx="1275646" cy="1832295"/>
            <a:chOff x="286327" y="4858083"/>
            <a:chExt cx="1275646" cy="1832295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86327" y="5064778"/>
              <a:ext cx="1275646" cy="16256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ru-RU" sz="2400" dirty="0" smtClean="0">
                  <a:latin typeface="Bahnschrift SemiBold Condensed" panose="020B0502040204020203" pitchFamily="34" charset="0"/>
                </a:rPr>
                <a:t>Конкурсы</a:t>
              </a:r>
              <a:endParaRPr lang="ru-RU" sz="24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567580" y="4858083"/>
              <a:ext cx="684401" cy="640269"/>
            </a:xfrm>
            <a:prstGeom prst="ellipse">
              <a:avLst/>
            </a:prstGeom>
            <a:solidFill>
              <a:srgbClr val="98BD7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b="1" dirty="0" smtClean="0">
                  <a:latin typeface="Bahnschrift SemiBold Condensed" panose="020B0502040204020203" pitchFamily="34" charset="0"/>
                </a:rPr>
                <a:t>3</a:t>
              </a:r>
              <a:endParaRPr lang="ru-RU" sz="3600" b="1" dirty="0">
                <a:latin typeface="Bahnschrift SemiBold Condensed" panose="020B0502040204020203" pitchFamily="34" charset="0"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733" y="3886824"/>
            <a:ext cx="1307399" cy="1196106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grpSp>
        <p:nvGrpSpPr>
          <p:cNvPr id="19" name="Группа 18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20" name="Овал 19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22" name="Скругленный прямоугольник 21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357278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16487" y="1010195"/>
            <a:ext cx="2805734" cy="374098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-430179" y="225627"/>
            <a:ext cx="9555705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Успехи педагогов Центра в конкурсах, </a:t>
            </a:r>
          </a:p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проводимых Профсоюзом</a:t>
            </a:r>
            <a:endParaRPr lang="ru-RU" sz="4000" dirty="0">
              <a:latin typeface="Bahnschrift Condensed" panose="020B0502040204020203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5" name="Овал 4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3" t="2219" r="7921" b="25503"/>
          <a:stretch/>
        </p:blipFill>
        <p:spPr>
          <a:xfrm>
            <a:off x="459163" y="1477818"/>
            <a:ext cx="3888510" cy="269701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698205" y="3492277"/>
            <a:ext cx="2459528" cy="241724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bIns="0" rtlCol="0" anchor="ctr"/>
          <a:lstStyle/>
          <a:p>
            <a:pPr>
              <a:lnSpc>
                <a:spcPct val="107000"/>
              </a:lnSpc>
              <a:spcAft>
                <a:spcPts val="1125"/>
              </a:spcAft>
            </a:pPr>
            <a:r>
              <a:rPr lang="ru-RU" sz="1400" dirty="0">
                <a:solidFill>
                  <a:schemeClr val="bg1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dirty="0" smtClean="0">
                <a:solidFill>
                  <a:schemeClr val="bg1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иплом </a:t>
            </a:r>
            <a:r>
              <a:rPr lang="ru-RU" sz="1400" dirty="0">
                <a:solidFill>
                  <a:schemeClr val="bg1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степени в номинации «Вокал соло» VII Фестиваля самодеятельного творчества трудовых коллективов предприятий, организаций и учреждений Липецкой области под девизом «И о войне, и о Победе»!</a:t>
            </a:r>
            <a:endParaRPr lang="ru-RU" sz="1400" dirty="0">
              <a:solidFill>
                <a:schemeClr val="bg1"/>
              </a:solidFill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45904" y="3611052"/>
            <a:ext cx="2452254" cy="30909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Чейс Юна Владимировна</a:t>
            </a:r>
            <a:endParaRPr lang="ru-RU" sz="2000" b="1" dirty="0">
              <a:ln w="3175">
                <a:solidFill>
                  <a:schemeClr val="accent6">
                    <a:lumMod val="75000"/>
                  </a:schemeClr>
                </a:solidFill>
              </a:ln>
              <a:latin typeface="Bahnschrift Condensed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3714" y="1477818"/>
            <a:ext cx="2322777" cy="3316511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4845857" y="3492277"/>
            <a:ext cx="2459528" cy="241724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bIns="0" rtlCol="0" anchor="ctr"/>
          <a:lstStyle/>
          <a:p>
            <a:pPr>
              <a:lnSpc>
                <a:spcPct val="107000"/>
              </a:lnSpc>
              <a:spcAft>
                <a:spcPts val="1125"/>
              </a:spcAft>
            </a:pPr>
            <a:r>
              <a:rPr lang="ru-RU" sz="1400" dirty="0">
                <a:solidFill>
                  <a:schemeClr val="bg1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Благодарность от Липецкой областной организации Общероссийского Профсоюза образования за активного участия во Всероссийской акции «Учителя Победы»</a:t>
            </a:r>
            <a:endParaRPr lang="ru-RU" sz="1400" dirty="0">
              <a:solidFill>
                <a:schemeClr val="bg1"/>
              </a:solidFill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665742" y="3492277"/>
            <a:ext cx="2459528" cy="241724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32000" bIns="0" rtlCol="0" anchor="ctr"/>
          <a:lstStyle/>
          <a:p>
            <a:pPr>
              <a:lnSpc>
                <a:spcPct val="107000"/>
              </a:lnSpc>
              <a:spcAft>
                <a:spcPts val="1125"/>
              </a:spcAft>
            </a:pPr>
            <a:r>
              <a:rPr lang="ru-RU" sz="1400" dirty="0">
                <a:solidFill>
                  <a:schemeClr val="bg1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dirty="0" smtClean="0">
                <a:solidFill>
                  <a:schemeClr val="bg1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иплом Победителя городского профессионального конкурса электронных открыток «Открытка Победы 1945 – 2025», посвященного 80-летию Победы в Великой Отечественной Войне</a:t>
            </a:r>
            <a:endParaRPr lang="ru-RU" sz="1400" dirty="0">
              <a:solidFill>
                <a:schemeClr val="bg1"/>
              </a:solidFill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853683" y="3734842"/>
            <a:ext cx="3117115" cy="30909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Смольянинов</a:t>
            </a:r>
            <a:r>
              <a:rPr lang="ru-RU" sz="2000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 Дмитрий Игоревич</a:t>
            </a:r>
            <a:endParaRPr lang="ru-RU" sz="2000" b="1" dirty="0">
              <a:ln w="3175">
                <a:solidFill>
                  <a:schemeClr val="accent6">
                    <a:lumMod val="75000"/>
                  </a:schemeClr>
                </a:solidFill>
              </a:ln>
              <a:latin typeface="Bahnschrift Condensed" panose="020B0502040204020203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76021" y="3607499"/>
            <a:ext cx="2997348" cy="563784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Кириллова Ольга Сергеевна</a:t>
            </a:r>
          </a:p>
          <a:p>
            <a:pPr algn="ctr"/>
            <a:r>
              <a:rPr lang="ru-RU" sz="2000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Сорокина Ольга Анатольевна</a:t>
            </a:r>
            <a:endParaRPr lang="ru-RU" sz="2000" b="1" dirty="0">
              <a:ln w="3175">
                <a:solidFill>
                  <a:schemeClr val="accent6">
                    <a:lumMod val="75000"/>
                  </a:schemeClr>
                </a:solidFill>
              </a:ln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-430179" y="225627"/>
            <a:ext cx="9555705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Наша активная жизненная позиция</a:t>
            </a:r>
            <a:endParaRPr lang="ru-RU" sz="4000" dirty="0">
              <a:latin typeface="Bahnschrift Condensed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4" name="Овал 3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grpSp>
        <p:nvGrpSpPr>
          <p:cNvPr id="7" name="Группа 6"/>
          <p:cNvGrpSpPr/>
          <p:nvPr/>
        </p:nvGrpSpPr>
        <p:grpSpPr>
          <a:xfrm>
            <a:off x="203200" y="1582663"/>
            <a:ext cx="5107708" cy="2000012"/>
            <a:chOff x="-38109" y="1958109"/>
            <a:chExt cx="4148291" cy="170872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38909" y="195810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rtlCol="0" anchor="ctr"/>
            <a:lstStyle/>
            <a:p>
              <a:pPr algn="ctr"/>
              <a:r>
                <a:rPr lang="ru-RU" sz="2000" dirty="0">
                  <a:latin typeface="Bahnschrift SemiBold Condensed" panose="020B0502040204020203" pitchFamily="34" charset="0"/>
                </a:rPr>
                <a:t>Члены профсоюза Экологического Центра принимаю участие в поддержке бойцов СВО. Ими были приобретены и переданы лекарственные препараты и перевязочные средства на сумму 74 800 рублей </a:t>
              </a:r>
            </a:p>
          </p:txBody>
        </p:sp>
        <p:sp>
          <p:nvSpPr>
            <p:cNvPr id="9" name="Овал 8"/>
            <p:cNvSpPr/>
            <p:nvPr/>
          </p:nvSpPr>
          <p:spPr>
            <a:xfrm>
              <a:off x="-38109" y="2199196"/>
              <a:ext cx="1132716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1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762291" y="1582663"/>
            <a:ext cx="4709220" cy="2008909"/>
            <a:chOff x="304800" y="1958109"/>
            <a:chExt cx="3805382" cy="170872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38909" y="1958109"/>
              <a:ext cx="3371273" cy="1708727"/>
            </a:xfrm>
            <a:prstGeom prst="roundRect">
              <a:avLst/>
            </a:prstGeom>
            <a:solidFill>
              <a:srgbClr val="98BD73"/>
            </a:solidFill>
            <a:ln>
              <a:solidFill>
                <a:srgbClr val="98BD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8000"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При участии членов Профсоюза Центра было убрано с природных территорий  города 5 тонн мусора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304800" y="2285999"/>
              <a:ext cx="1136073" cy="1052945"/>
            </a:xfrm>
            <a:prstGeom prst="ellipse">
              <a:avLst/>
            </a:prstGeom>
            <a:ln>
              <a:solidFill>
                <a:srgbClr val="98BD7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2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42290" y="3841461"/>
            <a:ext cx="4685491" cy="1937111"/>
            <a:chOff x="794327" y="4187659"/>
            <a:chExt cx="3939309" cy="1708727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94327" y="4187659"/>
              <a:ext cx="3371273" cy="1708727"/>
            </a:xfrm>
            <a:prstGeom prst="roundRect">
              <a:avLst/>
            </a:prstGeom>
            <a:solidFill>
              <a:srgbClr val="98BD7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648000" rtlCol="0" anchor="ctr"/>
            <a:lstStyle/>
            <a:p>
              <a:pPr algn="ctr"/>
              <a:r>
                <a:rPr lang="ru-RU" sz="2000" dirty="0">
                  <a:latin typeface="Bahnschrift SemiBold Condensed" panose="020B0502040204020203" pitchFamily="34" charset="0"/>
                </a:rPr>
                <a:t>При участии членов Профсоюза Центра было </a:t>
              </a:r>
              <a:r>
                <a:rPr lang="ru-RU" sz="2000" dirty="0" smtClean="0">
                  <a:latin typeface="Bahnschrift SemiBold Condensed" panose="020B0502040204020203" pitchFamily="34" charset="0"/>
                </a:rPr>
                <a:t>организовано и проведено 5 субботников на </a:t>
              </a:r>
              <a:r>
                <a:rPr lang="ru-RU" sz="2000" dirty="0">
                  <a:latin typeface="Bahnschrift SemiBold Condensed" panose="020B0502040204020203" pitchFamily="34" charset="0"/>
                </a:rPr>
                <a:t>природных </a:t>
              </a:r>
              <a:r>
                <a:rPr lang="ru-RU" sz="2000" dirty="0" smtClean="0">
                  <a:latin typeface="Bahnschrift SemiBold Condensed" panose="020B0502040204020203" pitchFamily="34" charset="0"/>
                </a:rPr>
                <a:t>территориях  города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3597563" y="4551980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3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762291" y="3839579"/>
            <a:ext cx="4709220" cy="1923913"/>
            <a:chOff x="794327" y="4187659"/>
            <a:chExt cx="3939309" cy="1708727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94327" y="4187659"/>
              <a:ext cx="3371273" cy="170872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648000" rtlCol="0" anchor="ctr"/>
            <a:lstStyle/>
            <a:p>
              <a:pPr algn="ctr"/>
              <a:r>
                <a:rPr lang="ru-RU" sz="2000" dirty="0" smtClean="0">
                  <a:latin typeface="Bahnschrift SemiBold Condensed" panose="020B0502040204020203" pitchFamily="34" charset="0"/>
                </a:rPr>
                <a:t>Членами профсоюза Центра было посажено и осуществлён уход за 150 деревьями в парках и скверах города</a:t>
              </a:r>
              <a:endParaRPr lang="ru-RU" sz="2000" dirty="0">
                <a:latin typeface="Bahnschrift SemiBold Condensed" panose="020B0502040204020203" pitchFamily="34" charset="0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3597563" y="4551980"/>
              <a:ext cx="1136073" cy="1052945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5400" b="1" dirty="0" smtClean="0">
                  <a:solidFill>
                    <a:schemeClr val="accent6">
                      <a:lumMod val="75000"/>
                    </a:schemeClr>
                  </a:solidFill>
                  <a:latin typeface="Bahnschrift SemiBold Condensed" panose="020B0502040204020203" pitchFamily="34" charset="0"/>
                </a:rPr>
                <a:t>4</a:t>
              </a:r>
              <a:endParaRPr lang="ru-RU" sz="54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6856" y="1794860"/>
            <a:ext cx="1419241" cy="10518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6856" y="2851370"/>
            <a:ext cx="1419241" cy="1158387"/>
          </a:xfrm>
          <a:prstGeom prst="rect">
            <a:avLst/>
          </a:prstGeom>
        </p:spPr>
      </p:pic>
      <p:pic>
        <p:nvPicPr>
          <p:cNvPr id="21" name="Picture 2" descr="https://sun9-5.userapi.com/s/v1/ig2/hP3mA45Rs67oCr8jMIFf9hWoUI8U7nZfmq-U5QA_KToGP0yJjy4bm9f2od5xgqHnkww3kuyNfTTc31bfGeovfdxx.jpg?quality=95&amp;as=32x18,48x27,72x41,108x61,160x91,240x136,360x204,480x272,540x306,640x363,720x409,1080x613,1280x726,1440x817,1588x901&amp;from=bu&amp;u=_L3HGmuXqI3UvWXRfWOz8zgMVlSCztR-Nd04-T7kuEg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568" y="4009757"/>
            <a:ext cx="1417529" cy="88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ecosfera48.ru/wp-content/uploads/2025/04/%D0%A7%D0%B8%D1%81%D1%82%D1%8B%D0%B5%D0%98%D0%B3%D1%80%D1%8B25042025%D0%A1%D0%BE%D0%BA%D0%BE%D0%BB%D1%8C%D1%81%D0%BA%D0%B8%D0%B9%D0%9F%D0%BB%D1%8F%D0%B6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3" b="7899"/>
          <a:stretch/>
        </p:blipFill>
        <p:spPr bwMode="auto">
          <a:xfrm>
            <a:off x="0" y="5894993"/>
            <a:ext cx="1894254" cy="92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ecosfera48.ru/wp-content/uploads/2025/09/image-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282" y="4893361"/>
            <a:ext cx="1415815" cy="86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cosfera48.ru/wp-content/uploads/2025/04/%D0%A7%D0%B8%D1%81%D1%82%D1%8B%D0%B5%D0%98%D0%B3%D1%80%D1%8B-%D0%B2-%D0%9B%D0%B8%D0%BF%D0%B5%D1%86%D0%BA%D0%B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271" y="5899570"/>
            <a:ext cx="1375182" cy="91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ecosfera48.ru/wp-content/uploads/2025/04/%D0%9B%D0%B8%D0%BF%D0%B5%D1%86%D0%BA%D0%B8%D0%B9-%D0%9A%D1%83%D0%B1%D0%BE%D0%BA-%D0%A7%D0%B8%D1%81%D1%82%D0%BE%D1%82%D1%8B-26.04.2025-%D0%9B%D0%A2%D0%97-1-1024x57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255" y="5890622"/>
            <a:ext cx="1648016" cy="9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ecosfera48.ru/wp-content/uploads/2025/01/image-6-1024x68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07" y="5905019"/>
            <a:ext cx="1361801" cy="90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ecosfera48.ru/wp-content/uploads/2024/05/IMG_20240523_092055-492x102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762" y="5899570"/>
            <a:ext cx="789492" cy="11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14321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51156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0" y="1993557"/>
            <a:ext cx="9135762" cy="4864443"/>
          </a:xfrm>
          <a:prstGeom prst="round1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0" t="10959" r="38137" b="30166"/>
          <a:stretch/>
        </p:blipFill>
        <p:spPr bwMode="auto">
          <a:xfrm>
            <a:off x="197707" y="214754"/>
            <a:ext cx="1589903" cy="15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9963511" y="486032"/>
            <a:ext cx="1499287" cy="1392195"/>
            <a:chOff x="9963511" y="486032"/>
            <a:chExt cx="1499287" cy="1392195"/>
          </a:xfrm>
        </p:grpSpPr>
        <p:sp>
          <p:nvSpPr>
            <p:cNvPr id="9" name="Овал 8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304799" y="2881747"/>
            <a:ext cx="7924800" cy="33622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16000" rtlCol="0" anchor="ctr"/>
          <a:lstStyle/>
          <a:p>
            <a:pPr algn="just"/>
            <a:endParaRPr lang="ru-RU" sz="2000" dirty="0" smtClean="0">
              <a:latin typeface="Bahnschrift Condensed" panose="020B0502040204020203" pitchFamily="34" charset="0"/>
            </a:endParaRPr>
          </a:p>
          <a:p>
            <a:pPr algn="just"/>
            <a:endParaRPr lang="ru-RU" sz="2000" dirty="0">
              <a:latin typeface="Bahnschrift Condensed" panose="020B0502040204020203" pitchFamily="34" charset="0"/>
            </a:endParaRPr>
          </a:p>
          <a:p>
            <a:pPr algn="just"/>
            <a:endParaRPr lang="ru-RU" sz="3200" dirty="0" smtClean="0">
              <a:latin typeface="Bahnschrift Condensed" panose="020B0502040204020203" pitchFamily="34" charset="0"/>
            </a:endParaRPr>
          </a:p>
          <a:p>
            <a:pPr algn="just"/>
            <a:r>
              <a:rPr lang="ru-RU" sz="3200" dirty="0" smtClean="0">
                <a:latin typeface="Bahnschrift Condensed" panose="020B0502040204020203" pitchFamily="34" charset="0"/>
              </a:rPr>
              <a:t>Наши перспективные  задачи на 2026 год</a:t>
            </a:r>
            <a:r>
              <a:rPr lang="ru-RU" sz="2000" dirty="0" smtClean="0">
                <a:latin typeface="Bahnschrift Condensed" panose="020B0502040204020203" pitchFamily="34" charset="0"/>
              </a:rPr>
              <a:t>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формирование корпоративной среды </a:t>
            </a:r>
            <a:r>
              <a:rPr lang="ru-RU" sz="2000" dirty="0">
                <a:latin typeface="Bahnschrift Condensed" panose="020B0502040204020203" pitchFamily="34" charset="0"/>
              </a:rPr>
              <a:t>и благоприятный психологический климат в </a:t>
            </a:r>
            <a:r>
              <a:rPr lang="ru-RU" sz="2000" dirty="0" smtClean="0">
                <a:latin typeface="Bahnschrift Condensed" panose="020B0502040204020203" pitchFamily="34" charset="0"/>
              </a:rPr>
              <a:t>коллективе;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улучшение социально-экономического </a:t>
            </a:r>
            <a:r>
              <a:rPr lang="ru-RU" sz="2000" dirty="0">
                <a:latin typeface="Bahnschrift Condensed" panose="020B0502040204020203" pitchFamily="34" charset="0"/>
              </a:rPr>
              <a:t>положения работников</a:t>
            </a:r>
            <a:r>
              <a:rPr lang="ru-RU" sz="2000" dirty="0" smtClean="0">
                <a:latin typeface="Bahnschrift Condensed" panose="020B0502040204020203" pitchFamily="34" charset="0"/>
              </a:rPr>
              <a:t>;</a:t>
            </a:r>
          </a:p>
          <a:p>
            <a:pPr algn="just"/>
            <a:r>
              <a:rPr lang="ru-RU" sz="2000" dirty="0" smtClean="0">
                <a:latin typeface="Bahnschrift Condensed" panose="020B0502040204020203" pitchFamily="34" charset="0"/>
              </a:rPr>
              <a:t>-     развитие </a:t>
            </a:r>
            <a:r>
              <a:rPr lang="ru-RU" sz="2000" dirty="0">
                <a:latin typeface="Bahnschrift Condensed" panose="020B0502040204020203" pitchFamily="34" charset="0"/>
              </a:rPr>
              <a:t>социального партнерства;</a:t>
            </a:r>
          </a:p>
          <a:p>
            <a:pPr algn="just"/>
            <a:r>
              <a:rPr lang="ru-RU" sz="2000" dirty="0" smtClean="0">
                <a:latin typeface="Bahnschrift Condensed" panose="020B0502040204020203" pitchFamily="34" charset="0"/>
              </a:rPr>
              <a:t>-     укрепление </a:t>
            </a:r>
            <a:r>
              <a:rPr lang="ru-RU" sz="2000" dirty="0">
                <a:latin typeface="Bahnschrift Condensed" panose="020B0502040204020203" pitchFamily="34" charset="0"/>
              </a:rPr>
              <a:t>и развитие профессиональной солидарности;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взаимопомощь </a:t>
            </a:r>
            <a:r>
              <a:rPr lang="ru-RU" sz="2000" dirty="0">
                <a:latin typeface="Bahnschrift Condensed" panose="020B0502040204020203" pitchFamily="34" charset="0"/>
              </a:rPr>
              <a:t>членам </a:t>
            </a:r>
            <a:r>
              <a:rPr lang="ru-RU" sz="2000" dirty="0" smtClean="0">
                <a:latin typeface="Bahnschrift Condensed" panose="020B0502040204020203" pitchFamily="34" charset="0"/>
              </a:rPr>
              <a:t>первичной профсоюзной организации;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довести количество членов профсоюза в коллективе до 100%;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повысить активность в  профсоюзных конкурсах;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усилить меры поддержки семей с детьми.</a:t>
            </a:r>
            <a:endParaRPr lang="ru-RU" sz="2000" dirty="0">
              <a:latin typeface="Bahnschrift Condensed" panose="020B0502040204020203" pitchFamily="34" charset="0"/>
            </a:endParaRPr>
          </a:p>
          <a:p>
            <a:pPr algn="ctr"/>
            <a:endParaRPr lang="ru-RU" sz="2000" dirty="0" smtClean="0">
              <a:latin typeface="Bahnschrift Condensed" panose="020B0502040204020203" pitchFamily="34" charset="0"/>
            </a:endParaRPr>
          </a:p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3027" y="516778"/>
            <a:ext cx="7125729" cy="106268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Цель работы </a:t>
            </a:r>
            <a:r>
              <a:rPr lang="ru-RU" sz="24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первичной профсоюзной организации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: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защита </a:t>
            </a:r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профессиональных, трудовых, социально-экономических 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прав, </a:t>
            </a:r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интересов работников, их здоровья, занятости и социального статуса.</a:t>
            </a:r>
          </a:p>
        </p:txBody>
      </p:sp>
    </p:spTree>
    <p:extLst>
      <p:ext uri="{BB962C8B-B14F-4D97-AF65-F5344CB8AC3E}">
        <p14:creationId xmlns:p14="http://schemas.microsoft.com/office/powerpoint/2010/main" val="23810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51156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0" y="1993557"/>
            <a:ext cx="9135762" cy="4864443"/>
          </a:xfrm>
          <a:prstGeom prst="round1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0" t="10959" r="38137" b="30166"/>
          <a:stretch/>
        </p:blipFill>
        <p:spPr bwMode="auto">
          <a:xfrm>
            <a:off x="197707" y="214754"/>
            <a:ext cx="1589903" cy="15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9963511" y="486032"/>
            <a:ext cx="1499287" cy="1392195"/>
            <a:chOff x="9963511" y="486032"/>
            <a:chExt cx="1499287" cy="1392195"/>
          </a:xfrm>
        </p:grpSpPr>
        <p:sp>
          <p:nvSpPr>
            <p:cNvPr id="9" name="Овал 8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304799" y="3227172"/>
            <a:ext cx="7924800" cy="263816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16000" rtlCol="0" anchor="ctr"/>
          <a:lstStyle/>
          <a:p>
            <a:pPr algn="just"/>
            <a:endParaRPr lang="ru-RU" sz="2000" dirty="0" smtClean="0">
              <a:latin typeface="Bahnschrift Condensed" panose="020B0502040204020203" pitchFamily="34" charset="0"/>
            </a:endParaRPr>
          </a:p>
          <a:p>
            <a:pPr algn="just"/>
            <a:endParaRPr lang="ru-RU" sz="2000" dirty="0">
              <a:latin typeface="Bahnschrift Condensed" panose="020B0502040204020203" pitchFamily="34" charset="0"/>
            </a:endParaRPr>
          </a:p>
          <a:p>
            <a:pPr algn="just"/>
            <a:endParaRPr lang="ru-RU" sz="3200" dirty="0" smtClean="0">
              <a:latin typeface="Bahnschrift Condensed" panose="020B0502040204020203" pitchFamily="34" charset="0"/>
            </a:endParaRPr>
          </a:p>
          <a:p>
            <a:pPr algn="just"/>
            <a:r>
              <a:rPr lang="ru-RU" sz="3200" dirty="0" smtClean="0">
                <a:latin typeface="Bahnschrift Condensed" panose="020B0502040204020203" pitchFamily="34" charset="0"/>
              </a:rPr>
              <a:t>Наши задачи направлены на</a:t>
            </a:r>
            <a:r>
              <a:rPr lang="ru-RU" sz="2000" dirty="0" smtClean="0">
                <a:latin typeface="Bahnschrift Condensed" panose="020B0502040204020203" pitchFamily="34" charset="0"/>
              </a:rPr>
              <a:t>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формирование корпоративной среды </a:t>
            </a:r>
            <a:r>
              <a:rPr lang="ru-RU" sz="2000" dirty="0">
                <a:latin typeface="Bahnschrift Condensed" panose="020B0502040204020203" pitchFamily="34" charset="0"/>
              </a:rPr>
              <a:t>и благоприятный психологический климат в </a:t>
            </a:r>
            <a:r>
              <a:rPr lang="ru-RU" sz="2000" dirty="0" smtClean="0">
                <a:latin typeface="Bahnschrift Condensed" panose="020B0502040204020203" pitchFamily="34" charset="0"/>
              </a:rPr>
              <a:t>коллективе;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latin typeface="Bahnschrift Condensed" panose="020B0502040204020203" pitchFamily="34" charset="0"/>
              </a:rPr>
              <a:t>улучшение социально-экономического </a:t>
            </a:r>
            <a:r>
              <a:rPr lang="ru-RU" sz="2000" dirty="0">
                <a:latin typeface="Bahnschrift Condensed" panose="020B0502040204020203" pitchFamily="34" charset="0"/>
              </a:rPr>
              <a:t>положения работников</a:t>
            </a:r>
            <a:r>
              <a:rPr lang="ru-RU" sz="2000" dirty="0" smtClean="0">
                <a:latin typeface="Bahnschrift Condensed" panose="020B0502040204020203" pitchFamily="34" charset="0"/>
              </a:rPr>
              <a:t>;</a:t>
            </a:r>
          </a:p>
          <a:p>
            <a:pPr algn="just"/>
            <a:r>
              <a:rPr lang="ru-RU" sz="2000" dirty="0" smtClean="0">
                <a:latin typeface="Bahnschrift Condensed" panose="020B0502040204020203" pitchFamily="34" charset="0"/>
              </a:rPr>
              <a:t>-     развитие </a:t>
            </a:r>
            <a:r>
              <a:rPr lang="ru-RU" sz="2000" dirty="0">
                <a:latin typeface="Bahnschrift Condensed" panose="020B0502040204020203" pitchFamily="34" charset="0"/>
              </a:rPr>
              <a:t>социального партнерства;</a:t>
            </a:r>
          </a:p>
          <a:p>
            <a:pPr algn="just"/>
            <a:r>
              <a:rPr lang="ru-RU" sz="2000" dirty="0" smtClean="0">
                <a:latin typeface="Bahnschrift Condensed" panose="020B0502040204020203" pitchFamily="34" charset="0"/>
              </a:rPr>
              <a:t>-     укрепление </a:t>
            </a:r>
            <a:r>
              <a:rPr lang="ru-RU" sz="2000" dirty="0">
                <a:latin typeface="Bahnschrift Condensed" panose="020B0502040204020203" pitchFamily="34" charset="0"/>
              </a:rPr>
              <a:t>и развитие профессиональной солидарности;</a:t>
            </a:r>
          </a:p>
          <a:p>
            <a:pPr algn="just"/>
            <a:r>
              <a:rPr lang="ru-RU" sz="2000" dirty="0" smtClean="0">
                <a:latin typeface="Bahnschrift Condensed" panose="020B0502040204020203" pitchFamily="34" charset="0"/>
              </a:rPr>
              <a:t>-     взаимопомощь </a:t>
            </a:r>
            <a:r>
              <a:rPr lang="ru-RU" sz="2000" dirty="0">
                <a:latin typeface="Bahnschrift Condensed" panose="020B0502040204020203" pitchFamily="34" charset="0"/>
              </a:rPr>
              <a:t>членам </a:t>
            </a:r>
            <a:r>
              <a:rPr lang="ru-RU" sz="2000" dirty="0" smtClean="0">
                <a:latin typeface="Bahnschrift Condensed" panose="020B0502040204020203" pitchFamily="34" charset="0"/>
              </a:rPr>
              <a:t>первичной профсоюзной организации.</a:t>
            </a:r>
            <a:endParaRPr lang="ru-RU" sz="2000" dirty="0">
              <a:latin typeface="Bahnschrift Condensed" panose="020B0502040204020203" pitchFamily="34" charset="0"/>
            </a:endParaRPr>
          </a:p>
          <a:p>
            <a:pPr algn="ctr"/>
            <a:endParaRPr lang="ru-RU" sz="2000" dirty="0" smtClean="0">
              <a:latin typeface="Bahnschrift Condensed" panose="020B0502040204020203" pitchFamily="34" charset="0"/>
            </a:endParaRPr>
          </a:p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3027" y="516778"/>
            <a:ext cx="7125729" cy="106268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Цель работы </a:t>
            </a:r>
            <a:r>
              <a:rPr lang="ru-RU" sz="2400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первичной профсоюзной организации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: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защита </a:t>
            </a:r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профессиональных, трудовых, социально-экономических 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прав, </a:t>
            </a:r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интересов работников, их здоровья, занятости и социального статуса.</a:t>
            </a:r>
          </a:p>
        </p:txBody>
      </p:sp>
    </p:spTree>
    <p:extLst>
      <p:ext uri="{BB962C8B-B14F-4D97-AF65-F5344CB8AC3E}">
        <p14:creationId xmlns:p14="http://schemas.microsoft.com/office/powerpoint/2010/main" val="227536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-513306" y="299517"/>
            <a:ext cx="9417161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Члены первичной </a:t>
            </a:r>
            <a:r>
              <a:rPr lang="ru-RU" sz="4000" dirty="0">
                <a:latin typeface="Bahnschrift Condensed" panose="020B0502040204020203" pitchFamily="34" charset="0"/>
              </a:rPr>
              <a:t>профсоюзной </a:t>
            </a:r>
            <a:r>
              <a:rPr lang="ru-RU" sz="4000" dirty="0" smtClean="0">
                <a:latin typeface="Bahnschrift Condensed" panose="020B0502040204020203" pitchFamily="34" charset="0"/>
              </a:rPr>
              <a:t>организации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091" y="1847272"/>
            <a:ext cx="4553527" cy="5915233"/>
          </a:xfrm>
          <a:prstGeom prst="roundRect">
            <a:avLst>
              <a:gd name="adj" fmla="val 2286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44000" rtlCol="0" anchor="ctr"/>
          <a:lstStyle/>
          <a:p>
            <a:r>
              <a:rPr lang="ru-RU" sz="2800" dirty="0">
                <a:latin typeface="Bahnschrift Condensed" panose="020B0502040204020203" pitchFamily="34" charset="0"/>
              </a:rPr>
              <a:t>Всего членов профсоюза - 44 человека, что составляет </a:t>
            </a:r>
            <a:r>
              <a:rPr lang="ru-RU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96% </a:t>
            </a:r>
            <a:r>
              <a:rPr lang="ru-RU" sz="2800" dirty="0">
                <a:latin typeface="Bahnschrift Condensed" panose="020B0502040204020203" pitchFamily="34" charset="0"/>
              </a:rPr>
              <a:t>от общего количества работников нашего учреждения </a:t>
            </a:r>
          </a:p>
          <a:p>
            <a:endParaRPr lang="ru-RU" sz="2800" dirty="0" smtClean="0">
              <a:latin typeface="Bahnschrift Condensed" panose="020B0502040204020203" pitchFamily="34" charset="0"/>
            </a:endParaRPr>
          </a:p>
          <a:p>
            <a:r>
              <a:rPr lang="ru-RU" sz="2800" dirty="0" smtClean="0">
                <a:latin typeface="Bahnschrift Condensed" panose="020B0502040204020203" pitchFamily="34" charset="0"/>
              </a:rPr>
              <a:t>Средний </a:t>
            </a:r>
            <a:r>
              <a:rPr lang="ru-RU" sz="2800" dirty="0">
                <a:latin typeface="Bahnschrift Condensed" panose="020B0502040204020203" pitchFamily="34" charset="0"/>
              </a:rPr>
              <a:t>возраст членов профсоюза- </a:t>
            </a:r>
            <a:r>
              <a:rPr lang="ru-RU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45 лет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0508457" y="178314"/>
            <a:ext cx="1499287" cy="1392195"/>
            <a:chOff x="9963511" y="486032"/>
            <a:chExt cx="1499287" cy="1392195"/>
          </a:xfrm>
        </p:grpSpPr>
        <p:sp>
          <p:nvSpPr>
            <p:cNvPr id="12" name="Овал 11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46852838"/>
              </p:ext>
            </p:extLst>
          </p:nvPr>
        </p:nvGraphicFramePr>
        <p:xfrm>
          <a:off x="6631710" y="1938411"/>
          <a:ext cx="4544290" cy="3852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493163" y="1847272"/>
            <a:ext cx="4821381" cy="394347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281131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-513305" y="299517"/>
            <a:ext cx="9204724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Основные направления работы профсоюзной организации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29380" y="4167947"/>
            <a:ext cx="3963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ahnschrift Condensed" panose="020B0502040204020203" pitchFamily="34" charset="0"/>
              </a:rPr>
              <a:t>Охрана труда работников учреждения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10302" y="4076121"/>
            <a:ext cx="1938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Bahnschrift Condensed" panose="020B0502040204020203" pitchFamily="34" charset="0"/>
              </a:rPr>
              <a:t>Социальные гарантии </a:t>
            </a:r>
          </a:p>
          <a:p>
            <a:pPr algn="ctr"/>
            <a:r>
              <a:rPr lang="ru-RU" dirty="0">
                <a:latin typeface="Bahnschrift Condensed" panose="020B0502040204020203" pitchFamily="34" charset="0"/>
              </a:rPr>
              <a:t>ч</a:t>
            </a:r>
            <a:r>
              <a:rPr lang="ru-RU" dirty="0" smtClean="0">
                <a:latin typeface="Bahnschrift Condensed" panose="020B0502040204020203" pitchFamily="34" charset="0"/>
              </a:rPr>
              <a:t>ленов профсоюза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358" y="4671571"/>
            <a:ext cx="2364967" cy="1717964"/>
          </a:xfrm>
          <a:prstGeom prst="round2DiagRect">
            <a:avLst>
              <a:gd name="adj1" fmla="val 42742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34544" y="6389535"/>
            <a:ext cx="3610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ahnschrift Condensed" panose="020B0502040204020203" pitchFamily="34" charset="0"/>
              </a:rPr>
              <a:t>Оздоровление членов профсоюза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443" y="2480660"/>
            <a:ext cx="1906137" cy="2541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9617575" y="5166731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Поддержка молодежи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4581" y="4185741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Нормативно-правовая база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0499220" y="157932"/>
            <a:ext cx="1499287" cy="1392195"/>
            <a:chOff x="9963511" y="486032"/>
            <a:chExt cx="1499287" cy="1392195"/>
          </a:xfrm>
        </p:grpSpPr>
        <p:sp>
          <p:nvSpPr>
            <p:cNvPr id="17" name="Овал 16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3783326" y="1594739"/>
            <a:ext cx="7191196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3000" dirty="0">
                <a:latin typeface="Bahnschrift Condensed" panose="020B0502040204020203" pitchFamily="34" charset="0"/>
              </a:rPr>
              <a:t>Профсоюз-это каждый из нас и все мы </a:t>
            </a:r>
            <a:r>
              <a:rPr lang="ru-RU" sz="3000" dirty="0" smtClean="0">
                <a:latin typeface="Bahnschrift Condensed" panose="020B0502040204020203" pitchFamily="34" charset="0"/>
              </a:rPr>
              <a:t>вместе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1"/>
          <a:stretch/>
        </p:blipFill>
        <p:spPr>
          <a:xfrm>
            <a:off x="4554930" y="4626963"/>
            <a:ext cx="2399519" cy="1731153"/>
          </a:xfrm>
          <a:prstGeom prst="round2DiagRect">
            <a:avLst>
              <a:gd name="adj1" fmla="val 40720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697383" y="6388745"/>
            <a:ext cx="2133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Спортивное направление</a:t>
            </a:r>
            <a:endParaRPr lang="ru-RU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519852" y="2406441"/>
            <a:ext cx="2478763" cy="1757489"/>
            <a:chOff x="225778" y="2374018"/>
            <a:chExt cx="2478763" cy="175748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0" b="12592"/>
            <a:stretch/>
          </p:blipFill>
          <p:spPr>
            <a:xfrm>
              <a:off x="311639" y="2416240"/>
              <a:ext cx="2309092" cy="1659881"/>
            </a:xfrm>
            <a:prstGeom prst="round2DiagRect">
              <a:avLst>
                <a:gd name="adj1" fmla="val 40439"/>
                <a:gd name="adj2" fmla="val 0"/>
              </a:avLst>
            </a:prstGeom>
            <a:ln w="88900" cap="sq">
              <a:noFill/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1" name="Прямоугольник с двумя скругленными противолежащими углами 20"/>
            <p:cNvSpPr/>
            <p:nvPr/>
          </p:nvSpPr>
          <p:spPr>
            <a:xfrm>
              <a:off x="225778" y="2374018"/>
              <a:ext cx="2478763" cy="1757489"/>
            </a:xfrm>
            <a:prstGeom prst="round2DiagRect">
              <a:avLst>
                <a:gd name="adj1" fmla="val 31683"/>
                <a:gd name="adj2" fmla="val 0"/>
              </a:avLst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506683" y="2332765"/>
            <a:ext cx="2478763" cy="1778867"/>
            <a:chOff x="3174034" y="2374018"/>
            <a:chExt cx="2478763" cy="1778867"/>
          </a:xfrm>
        </p:grpSpPr>
        <p:pic>
          <p:nvPicPr>
            <p:cNvPr id="2050" name="Picture 2" descr="https://ecosfera48.ru/wp-content/uploads/2016/09/%D0%A1%D0%BB%D0%B0%D0%B9%D0%B41-4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0496" y="2416240"/>
              <a:ext cx="2255692" cy="1691769"/>
            </a:xfrm>
            <a:prstGeom prst="round2DiagRect">
              <a:avLst>
                <a:gd name="adj1" fmla="val 36850"/>
                <a:gd name="adj2" fmla="val 0"/>
              </a:avLst>
            </a:prstGeom>
            <a:ln w="88900" cap="sq">
              <a:noFill/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с двумя скругленными противолежащими углами 21"/>
            <p:cNvSpPr/>
            <p:nvPr/>
          </p:nvSpPr>
          <p:spPr>
            <a:xfrm>
              <a:off x="3174034" y="2374018"/>
              <a:ext cx="2478763" cy="1778867"/>
            </a:xfrm>
            <a:prstGeom prst="round2DiagRect">
              <a:avLst>
                <a:gd name="adj1" fmla="val 34798"/>
                <a:gd name="adj2" fmla="val 0"/>
              </a:avLst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522836" y="2259161"/>
            <a:ext cx="2488840" cy="1816960"/>
            <a:chOff x="6267605" y="2258460"/>
            <a:chExt cx="2488840" cy="181696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176" y="2339077"/>
              <a:ext cx="2277243" cy="1707933"/>
            </a:xfrm>
            <a:prstGeom prst="round2DiagRect">
              <a:avLst>
                <a:gd name="adj1" fmla="val 44529"/>
                <a:gd name="adj2" fmla="val 0"/>
              </a:avLst>
            </a:prstGeom>
            <a:ln w="88900" cap="sq">
              <a:noFill/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3" name="Прямоугольник с двумя скругленными противолежащими углами 22"/>
            <p:cNvSpPr/>
            <p:nvPr/>
          </p:nvSpPr>
          <p:spPr>
            <a:xfrm>
              <a:off x="6267605" y="2258460"/>
              <a:ext cx="2488840" cy="1816960"/>
            </a:xfrm>
            <a:prstGeom prst="round2DiagRect">
              <a:avLst>
                <a:gd name="adj1" fmla="val 35750"/>
                <a:gd name="adj2" fmla="val 0"/>
              </a:avLst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379299" y="4594374"/>
            <a:ext cx="2478763" cy="1831701"/>
          </a:xfrm>
          <a:prstGeom prst="round2DiagRect">
            <a:avLst>
              <a:gd name="adj1" fmla="val 36725"/>
              <a:gd name="adj2" fmla="val 0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4530676" y="4594374"/>
            <a:ext cx="2478763" cy="1789800"/>
          </a:xfrm>
          <a:prstGeom prst="round2DiagRect">
            <a:avLst>
              <a:gd name="adj1" fmla="val 38908"/>
              <a:gd name="adj2" fmla="val 0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9519744" y="2380782"/>
            <a:ext cx="2099601" cy="2708454"/>
          </a:xfrm>
          <a:prstGeom prst="round2DiagRect">
            <a:avLst>
              <a:gd name="adj1" fmla="val 20877"/>
              <a:gd name="adj2" fmla="val 0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25605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3" name="Овал 2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-513305" y="299517"/>
            <a:ext cx="9303078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Распределение ролей в профсоюзном комитете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60973" y="1762896"/>
            <a:ext cx="4631660" cy="6112477"/>
          </a:xfrm>
          <a:prstGeom prst="roundRect">
            <a:avLst>
              <a:gd name="adj" fmla="val 2286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36000" rtlCol="0" anchor="ctr"/>
          <a:lstStyle/>
          <a:p>
            <a:r>
              <a:rPr lang="ru-RU" sz="2800" dirty="0" smtClean="0">
                <a:latin typeface="Bahnschrift Condensed" panose="020B0502040204020203" pitchFamily="34" charset="0"/>
              </a:rPr>
              <a:t>Четкое распределение обязанностей членов профкома обеспечивает эффективное управление и успешное выполнение поставленных задач.</a:t>
            </a:r>
          </a:p>
          <a:p>
            <a:endParaRPr lang="ru-RU" sz="2800" dirty="0" smtClean="0">
              <a:latin typeface="Bahnschrift Condensed" panose="020B0502040204020203" pitchFamily="34" charset="0"/>
            </a:endParaRPr>
          </a:p>
          <a:p>
            <a:pPr algn="r"/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Внутренние документы профсоюза , 2023 год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214607"/>
              </p:ext>
            </p:extLst>
          </p:nvPr>
        </p:nvGraphicFramePr>
        <p:xfrm>
          <a:off x="425621" y="2124237"/>
          <a:ext cx="6123460" cy="2865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23525"/>
                <a:gridCol w="359993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Роль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Ответственное лицо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Председатель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Bahnschrift SemiBold Condensed" panose="020B0502040204020203" pitchFamily="34" charset="0"/>
                        </a:rPr>
                        <a:t>Косюга</a:t>
                      </a: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 Галина Евгеньевна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Сектор по работе с молодежью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Bahnschrift SemiBold Condensed" panose="020B0502040204020203" pitchFamily="34" charset="0"/>
                        </a:rPr>
                        <a:t>Смольянинов</a:t>
                      </a: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 Дмитрий Игоревич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Сектор по охране труда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Bahnschrift SemiBold Condensed" panose="020B0502040204020203" pitchFamily="34" charset="0"/>
                        </a:rPr>
                        <a:t>Кладова</a:t>
                      </a: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 Галина Николаевна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Сектор досуга и отдыха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Бабкина Елена Валентиновна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Сектор по оздоровлению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Куприна Маргарита Викторовна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Сектор финансовой политики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latin typeface="Bahnschrift SemiBold Condensed" panose="020B0502040204020203" pitchFamily="34" charset="0"/>
                        </a:rPr>
                        <a:t>Верёвкина</a:t>
                      </a:r>
                      <a:r>
                        <a:rPr lang="ru-RU" dirty="0" smtClean="0">
                          <a:latin typeface="Bahnschrift SemiBold Condensed" panose="020B0502040204020203" pitchFamily="34" charset="0"/>
                        </a:rPr>
                        <a:t> Светлана Михайловна</a:t>
                      </a:r>
                      <a:endParaRPr lang="ru-RU" dirty="0">
                        <a:latin typeface="Bahnschrift SemiBold Condensed" panose="020B0502040204020203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41106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09" y="3676896"/>
            <a:ext cx="2078729" cy="27540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09" y="1726606"/>
            <a:ext cx="2462964" cy="16322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3" name="Овал 2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-513305" y="299517"/>
            <a:ext cx="9303078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bIns="0" rtlCol="0" anchor="ctr"/>
          <a:lstStyle/>
          <a:p>
            <a:pPr algn="ctr"/>
            <a:r>
              <a:rPr lang="ru-RU" sz="4000" dirty="0">
                <a:latin typeface="Bahnschrift Condensed" panose="020B0502040204020203" pitchFamily="34" charset="0"/>
              </a:rPr>
              <a:t>Работа профактива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Picture 2" descr="https://sun9-82.userapi.com/s/v1/ig2/6mp-iaMsDbGFjcR6_4tthPOOt34I1ZAjQBEQu39ZaKB2IS89ZKLhnFJ3vLvw_00wBlaCJ2ulFSu6Sp6vE9agGwhN.jpg?quality=95&amp;as=32x24,48x36,72x54,108x81,160x120,240x180,360x270,480x360,540x405,640x480,720x540,1080x810,1280x960,1440x1080,2560x1920&amp;from=bu&amp;u=2o-QMQzhnou1aekC9pQw_SYIREHlqaOXcOxNedVq338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681" y="3409793"/>
            <a:ext cx="2701405" cy="20260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37"/>
          <a:stretch/>
        </p:blipFill>
        <p:spPr>
          <a:xfrm>
            <a:off x="899388" y="1780857"/>
            <a:ext cx="2443045" cy="136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https://sun9-83.userapi.com/s/v1/ig2/JANm58ug2VcpdUX6FHcUuXNQ-2hHj9P1umoGgnbje0C_F0uyRHH1tIp93z8V3kAlxOu3_2lmswzczfyRTnWRPvll.jpg?quality=95&amp;as=32x18,48x27,72x40,108x60,160x89,240x133,360x200,480x267,540x300,640x356,720x400,828x460&amp;from=bu&amp;u=OVnPX5n8r5Re251W1RTQoNYv3chWgh6sBjQOY_5ZJn0&amp;cs=828x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88" y="3895351"/>
            <a:ext cx="2581591" cy="1434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 rot="16200000">
            <a:off x="-1688267" y="3982554"/>
            <a:ext cx="4328351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3000" dirty="0" smtClean="0">
                <a:latin typeface="Bahnschrift Condensed" panose="020B0502040204020203" pitchFamily="34" charset="0"/>
              </a:rPr>
              <a:t>Традиционные праздники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74551" y="2947908"/>
            <a:ext cx="3113480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2000" dirty="0" smtClean="0">
                <a:latin typeface="Bahnschrift Condensed" panose="020B0502040204020203" pitchFamily="34" charset="0"/>
              </a:rPr>
              <a:t>День Защитника Отечества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74551" y="5135471"/>
            <a:ext cx="3113480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2000" dirty="0" smtClean="0">
                <a:latin typeface="Bahnschrift Condensed" panose="020B0502040204020203" pitchFamily="34" charset="0"/>
              </a:rPr>
              <a:t>Международный Женский День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51380" y="5135471"/>
            <a:ext cx="3113480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2000" dirty="0" smtClean="0">
                <a:latin typeface="Bahnschrift Condensed" panose="020B0502040204020203" pitchFamily="34" charset="0"/>
              </a:rPr>
              <a:t>Новогодний </a:t>
            </a:r>
            <a:r>
              <a:rPr lang="ru-RU" sz="2000" dirty="0" err="1" smtClean="0">
                <a:latin typeface="Bahnschrift Condensed" panose="020B0502040204020203" pitchFamily="34" charset="0"/>
              </a:rPr>
              <a:t>корпоратив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429592" y="2947908"/>
            <a:ext cx="4373869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2000" dirty="0" smtClean="0">
                <a:latin typeface="Bahnschrift Condensed" panose="020B0502040204020203" pitchFamily="34" charset="0"/>
              </a:rPr>
              <a:t>Новогодние подарки детям членов Профсоюза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958568" y="5186369"/>
            <a:ext cx="3733974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2000" dirty="0" smtClean="0">
                <a:latin typeface="Bahnschrift Condensed" panose="020B0502040204020203" pitchFamily="34" charset="0"/>
              </a:rPr>
              <a:t>Оформление стенда членами профкома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1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-513305" y="299517"/>
            <a:ext cx="9303078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4000" dirty="0">
                <a:latin typeface="Bahnschrift Condensed" panose="020B0502040204020203" pitchFamily="34" charset="0"/>
              </a:rPr>
              <a:t>Нормативно-правовая база, регулирующая деятельность профсоюзов и работу в них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13" y="1739996"/>
            <a:ext cx="4956630" cy="3717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18" name="Овал 17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70854" y="5531345"/>
            <a:ext cx="6415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2700" algn="ctr">
              <a:spcBef>
                <a:spcPts val="3000"/>
              </a:spcBef>
            </a:pPr>
            <a:r>
              <a:rPr lang="ru-RU" sz="2000" dirty="0" smtClean="0"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НАГРАЖДАНИЕ В </a:t>
            </a:r>
            <a:r>
              <a:rPr lang="ru-RU" sz="2000" dirty="0" smtClean="0">
                <a:latin typeface="Bahnschrift SemiBold Condensed" panose="020B0502040204020203" pitchFamily="34" charset="0"/>
              </a:rPr>
              <a:t>ОБЛАСТНОМ ПУБЛИЧНОМ КОНКУРСЕ</a:t>
            </a:r>
            <a:br>
              <a:rPr lang="ru-RU" sz="2000" dirty="0" smtClean="0">
                <a:latin typeface="Bahnschrift SemiBold Condensed" panose="020B0502040204020203" pitchFamily="34" charset="0"/>
              </a:rPr>
            </a:br>
            <a:r>
              <a:rPr lang="ru-RU" sz="2000" dirty="0" smtClean="0">
                <a:latin typeface="Bahnschrift SemiBold Condensed" panose="020B0502040204020203" pitchFamily="34" charset="0"/>
              </a:rPr>
              <a:t>«КОЛЛЕКТИВНЫЙ ДОГОВОР, ЭФФЕКТИВНОСТЬ ПРОИЗВОДСТВА -</a:t>
            </a:r>
            <a:br>
              <a:rPr lang="ru-RU" sz="2000" dirty="0" smtClean="0">
                <a:latin typeface="Bahnschrift SemiBold Condensed" panose="020B0502040204020203" pitchFamily="34" charset="0"/>
              </a:rPr>
            </a:br>
            <a:r>
              <a:rPr lang="ru-RU" sz="2000" dirty="0" smtClean="0">
                <a:latin typeface="Bahnschrift SemiBold Condensed" panose="020B0502040204020203" pitchFamily="34" charset="0"/>
              </a:rPr>
              <a:t>ОСНОВА ЗАЩИТЫ СОЦИАЛЬНО-ТРУДОВЫХ ПРАВ ГРАЖДАН»</a:t>
            </a:r>
            <a:r>
              <a:rPr lang="ru-RU" sz="2000" dirty="0"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  (24.04.2025) </a:t>
            </a:r>
            <a:endParaRPr lang="ru-RU" sz="2000" dirty="0">
              <a:latin typeface="Bahnschrift SemiBold Condensed" panose="020B0502040204020203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598867392"/>
              </p:ext>
            </p:extLst>
          </p:nvPr>
        </p:nvGraphicFramePr>
        <p:xfrm>
          <a:off x="6148172" y="1822571"/>
          <a:ext cx="5467927" cy="3886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48827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-513305" y="160972"/>
            <a:ext cx="9303078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Охрана труда членов профсоюза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90374017"/>
              </p:ext>
            </p:extLst>
          </p:nvPr>
        </p:nvGraphicFramePr>
        <p:xfrm>
          <a:off x="-738909" y="1269998"/>
          <a:ext cx="7777018" cy="5504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774925" y="6135316"/>
            <a:ext cx="23278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latin typeface="Bahnschrift SemiBold Condensed" panose="020B0502040204020203" pitchFamily="34" charset="0"/>
              </a:rPr>
              <a:t>СУОТ </a:t>
            </a:r>
            <a:r>
              <a:rPr lang="ru-RU" dirty="0" smtClean="0">
                <a:latin typeface="Bahnschrift SemiBold Condensed" panose="020B0502040204020203" pitchFamily="34" charset="0"/>
              </a:rPr>
              <a:t>* - система </a:t>
            </a:r>
          </a:p>
          <a:p>
            <a:pPr lvl="0"/>
            <a:r>
              <a:rPr lang="ru-RU" dirty="0" smtClean="0">
                <a:latin typeface="Bahnschrift SemiBold Condensed" panose="020B0502040204020203" pitchFamily="34" charset="0"/>
              </a:rPr>
              <a:t>управления охраной труда </a:t>
            </a:r>
            <a:endParaRPr lang="ru-RU" dirty="0">
              <a:latin typeface="Bahnschrift SemiBold Condensed" panose="020B0502040204020203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7" name="Овал 6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677" y="2318328"/>
            <a:ext cx="5292828" cy="2544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216484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-513305" y="299517"/>
            <a:ext cx="9303078" cy="110902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324000" rtlCol="0" anchor="ctr"/>
          <a:lstStyle/>
          <a:p>
            <a:pPr algn="ctr"/>
            <a:r>
              <a:rPr lang="ru-RU" sz="4000" dirty="0" smtClean="0">
                <a:latin typeface="Bahnschrift Condensed" panose="020B0502040204020203" pitchFamily="34" charset="0"/>
              </a:rPr>
              <a:t>Охрана труда членов профсоюза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0471511" y="190468"/>
            <a:ext cx="1499287" cy="1392195"/>
            <a:chOff x="9963511" y="486032"/>
            <a:chExt cx="1499287" cy="1392195"/>
          </a:xfrm>
        </p:grpSpPr>
        <p:sp>
          <p:nvSpPr>
            <p:cNvPr id="6" name="Овал 5"/>
            <p:cNvSpPr/>
            <p:nvPr/>
          </p:nvSpPr>
          <p:spPr>
            <a:xfrm>
              <a:off x="9963511" y="486032"/>
              <a:ext cx="1499287" cy="139219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7803" y="516778"/>
              <a:ext cx="1330702" cy="1330702"/>
            </a:xfrm>
            <a:prstGeom prst="rect">
              <a:avLst/>
            </a:prstGeom>
          </p:spPr>
        </p:pic>
      </p:grpSp>
      <p:sp>
        <p:nvSpPr>
          <p:cNvPr id="8" name="Скругленный прямоугольник 7"/>
          <p:cNvSpPr/>
          <p:nvPr/>
        </p:nvSpPr>
        <p:spPr>
          <a:xfrm>
            <a:off x="2346036" y="1690462"/>
            <a:ext cx="7908049" cy="419458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ru-RU" sz="3000" dirty="0" smtClean="0">
                <a:latin typeface="Bahnschrift Condensed" panose="020B0502040204020203" pitchFamily="34" charset="0"/>
              </a:rPr>
              <a:t>Общественный </a:t>
            </a:r>
            <a:r>
              <a:rPr lang="ru-RU" sz="3000" dirty="0">
                <a:latin typeface="Bahnschrift Condensed" panose="020B0502040204020203" pitchFamily="34" charset="0"/>
              </a:rPr>
              <a:t>контроль за требованиями по охране труда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501827642"/>
              </p:ext>
            </p:extLst>
          </p:nvPr>
        </p:nvGraphicFramePr>
        <p:xfrm>
          <a:off x="1881997" y="1129640"/>
          <a:ext cx="8673806" cy="565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8682681" y="6343135"/>
            <a:ext cx="2942967" cy="273958"/>
          </a:xfrm>
          <a:prstGeom prst="roundRect">
            <a:avLst>
              <a:gd name="adj" fmla="val 50000"/>
            </a:avLst>
          </a:prstGeom>
          <a:solidFill>
            <a:srgbClr val="98BD73"/>
          </a:solidFill>
          <a:ln>
            <a:solidFill>
              <a:srgbClr val="98B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Отчетный период: </a:t>
            </a:r>
            <a:r>
              <a:rPr lang="ru-RU" b="1" dirty="0">
                <a:ln w="3175">
                  <a:solidFill>
                    <a:schemeClr val="accent6">
                      <a:lumMod val="75000"/>
                    </a:schemeClr>
                  </a:solidFill>
                </a:ln>
                <a:latin typeface="Bahnschrift Condensed" panose="020B0502040204020203" pitchFamily="34" charset="0"/>
              </a:rPr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25140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907</Words>
  <Application>Microsoft Office PowerPoint</Application>
  <PresentationFormat>Широкоэкранный</PresentationFormat>
  <Paragraphs>194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Bahnschrift Condensed</vt:lpstr>
      <vt:lpstr>Bahnschrift SemiBold Condensed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первичной профсоюзной организации  МБУ ДО ЭЦ «ЭкоСфера» г. Липецка</dc:title>
  <dc:creator>23</dc:creator>
  <cp:lastModifiedBy>Margarita</cp:lastModifiedBy>
  <cp:revision>92</cp:revision>
  <cp:lastPrinted>2026-04-14T11:55:37Z</cp:lastPrinted>
  <dcterms:created xsi:type="dcterms:W3CDTF">2026-04-06T08:18:09Z</dcterms:created>
  <dcterms:modified xsi:type="dcterms:W3CDTF">2026-04-17T08:48:21Z</dcterms:modified>
</cp:coreProperties>
</file>