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41bfb6c272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41bfb6c272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41bfb6c272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41bfb6c272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375bc09b18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375bc09b18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41749ecda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41749ecda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41749ecda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41749ecda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41bfb6c272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41bfb6c272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41bfb6c272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41bfb6c272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41bfb6c272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41bfb6c272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41bfb6c272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41bfb6c27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375bc09b18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375bc09b18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375bc09b18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375bc09b18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375bc09b18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375bc09b18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375bc09b18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375bc09b18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375bc09b1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375bc09b1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41bfb6c272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41bfb6c272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375bc09b1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375bc09b1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41749ecda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41749ecda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41bfb6c272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41bfb6c272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375bc09b1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375bc09b1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41bfb6c272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41bfb6c272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41bfb6c272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41bfb6c272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375bc09b1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375bc09b1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41bfb6c272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41bfb6c272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rgbClr val="DFEAFB"/>
            </a:gs>
            <a:gs pos="100000">
              <a:srgbClr val="6E9CE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5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2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1" Type="http://schemas.openxmlformats.org/officeDocument/2006/relationships/image" Target="../media/image10.png"/><Relationship Id="rId10" Type="http://schemas.openxmlformats.org/officeDocument/2006/relationships/image" Target="../media/image4.png"/><Relationship Id="rId9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16.png"/><Relationship Id="rId8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856975" y="234550"/>
            <a:ext cx="4726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</a:rPr>
              <a:t>Общественная палата города Липецка</a:t>
            </a:r>
            <a:endParaRPr b="1" sz="1800">
              <a:solidFill>
                <a:schemeClr val="dk1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932" y="126926"/>
            <a:ext cx="991642" cy="12131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809275" y="786025"/>
            <a:ext cx="4821600" cy="18972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/>
              <a:t>«Бытовые устройства и автомобильные шины, масла – правильная утилизация» </a:t>
            </a:r>
            <a:endParaRPr b="1" sz="2500"/>
          </a:p>
        </p:txBody>
      </p:sp>
      <p:sp>
        <p:nvSpPr>
          <p:cNvPr id="57" name="Google Shape;57;p13"/>
          <p:cNvSpPr txBox="1"/>
          <p:nvPr/>
        </p:nvSpPr>
        <p:spPr>
          <a:xfrm>
            <a:off x="2347999" y="4155875"/>
            <a:ext cx="35478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chemeClr val="dk1"/>
                </a:solidFill>
              </a:rPr>
              <a:t>19  марта   2025 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9575" y="126925"/>
            <a:ext cx="1829575" cy="12131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>
            <a:off x="1856976" y="2760475"/>
            <a:ext cx="4726206" cy="131815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0000FF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FF"/>
                </a:solidFill>
                <a:latin typeface="Arial"/>
              </a:rPr>
              <a:t>Экономика замкнутого цикла </a:t>
            </a:r>
            <a:br>
              <a:rPr b="0" i="0">
                <a:ln cap="flat" cmpd="sng" w="9525">
                  <a:solidFill>
                    <a:srgbClr val="0000FF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FF"/>
                </a:solidFill>
                <a:latin typeface="Arial"/>
              </a:rPr>
            </a:br>
            <a:r>
              <a:rPr b="0" i="0">
                <a:ln cap="flat" cmpd="sng" w="9525">
                  <a:solidFill>
                    <a:srgbClr val="0000FF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FF"/>
                </a:solidFill>
                <a:latin typeface="Arial"/>
              </a:rPr>
              <a:t>Национальный проект </a:t>
            </a:r>
            <a:br>
              <a:rPr b="0" i="0">
                <a:ln cap="flat" cmpd="sng" w="9525">
                  <a:solidFill>
                    <a:srgbClr val="0000FF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FF"/>
                </a:solidFill>
                <a:latin typeface="Arial"/>
              </a:rPr>
            </a:br>
            <a:r>
              <a:rPr b="0" i="0">
                <a:ln cap="flat" cmpd="sng" w="9525">
                  <a:solidFill>
                    <a:srgbClr val="0000FF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00FF"/>
                </a:solidFill>
                <a:latin typeface="Arial"/>
              </a:rPr>
              <a:t> Экологическое благополучие</a:t>
            </a: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53400" y="1719900"/>
            <a:ext cx="1621924" cy="107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870" y="1653125"/>
            <a:ext cx="1283756" cy="1213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ctrTitle"/>
          </p:nvPr>
        </p:nvSpPr>
        <p:spPr>
          <a:xfrm>
            <a:off x="235900" y="497725"/>
            <a:ext cx="8520600" cy="277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080"/>
              <a:t>Поблагодарим наших главных вдохновителей, наставников и друзей – председателей региональных отделений ОЭОД «Зеленая Россия». Вы несете светлые идеи, вдохновляете эко-добровольцев!</a:t>
            </a:r>
            <a:endParaRPr sz="208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58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580"/>
              <a:t>Спасибо председателям региональных отделений ОЭОД «Зеленая Россия»!</a:t>
            </a:r>
            <a:endParaRPr sz="158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580"/>
              <a:t>Особенно активно прошли субботники:</a:t>
            </a:r>
            <a:endParaRPr sz="158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580"/>
              <a:t>….</a:t>
            </a:r>
            <a:endParaRPr sz="158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580"/>
              <a:t>В Липецкой области, под руководством нашего представителя - Лиховозовой Галины Александровны….</a:t>
            </a:r>
            <a:endParaRPr sz="158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t/>
            </a:r>
            <a:endParaRPr sz="1580"/>
          </a:p>
        </p:txBody>
      </p:sp>
      <p:sp>
        <p:nvSpPr>
          <p:cNvPr id="67" name="Google Shape;67;p14"/>
          <p:cNvSpPr txBox="1"/>
          <p:nvPr>
            <p:ph idx="1" type="subTitle"/>
          </p:nvPr>
        </p:nvSpPr>
        <p:spPr>
          <a:xfrm>
            <a:off x="445275" y="3975750"/>
            <a:ext cx="79791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ru" sz="1840">
                <a:solidFill>
                  <a:schemeClr val="dk1"/>
                </a:solidFill>
              </a:rPr>
              <a:t>Инициатор мероприятия член Общественной палаты города Липецка, председатель представительства Общероссийского экологического общественного движения “Зеленая Россия”  Лиховозова Галина Александровна</a:t>
            </a:r>
            <a:endParaRPr sz="1840">
              <a:solidFill>
                <a:schemeClr val="dk1"/>
              </a:solidFill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9991" y="2860299"/>
            <a:ext cx="2169659" cy="102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ctrTitle"/>
          </p:nvPr>
        </p:nvSpPr>
        <p:spPr>
          <a:xfrm>
            <a:off x="311708" y="26841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ru" sz="2080"/>
              <a:t>В этом (2024 )году больше всего эко-добровольцев приняли участие:</a:t>
            </a:r>
            <a:endParaRPr sz="208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ru" sz="2080"/>
              <a:t>Первое место: Кемеровская область</a:t>
            </a:r>
            <a:endParaRPr sz="208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ru" sz="2080"/>
              <a:t>Второе место: Саратовская область</a:t>
            </a:r>
            <a:endParaRPr sz="208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ru" sz="2780">
                <a:solidFill>
                  <a:srgbClr val="FFFF00"/>
                </a:solidFill>
              </a:rPr>
              <a:t>Третье место: Липецкая область</a:t>
            </a:r>
            <a:r>
              <a:rPr lang="ru" sz="2080"/>
              <a:t> и Самарская область</a:t>
            </a:r>
            <a:endParaRPr sz="208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ru" sz="2980">
                <a:solidFill>
                  <a:srgbClr val="FFFF00"/>
                </a:solidFill>
              </a:rPr>
              <a:t>Выражаем благодарность:</a:t>
            </a:r>
            <a:endParaRPr sz="2980">
              <a:solidFill>
                <a:srgbClr val="FFFF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ru" sz="2080"/>
              <a:t>Жителям Кемеровской области, Саратовской области и </a:t>
            </a:r>
            <a:r>
              <a:rPr lang="ru" sz="2080">
                <a:solidFill>
                  <a:srgbClr val="FFFF00"/>
                </a:solidFill>
              </a:rPr>
              <a:t>Липецкой области </a:t>
            </a:r>
            <a:r>
              <a:rPr lang="ru" sz="2080"/>
              <a:t>и Самарской области за самое активное участие в субботнике!</a:t>
            </a:r>
            <a:endParaRPr sz="208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80"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9150" y="205250"/>
            <a:ext cx="1944075" cy="92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2550" y="367325"/>
            <a:ext cx="1789189" cy="1760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2788" y="367322"/>
            <a:ext cx="1686575" cy="15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6225" y="3050041"/>
            <a:ext cx="1996550" cy="1663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06133" y="3947926"/>
            <a:ext cx="2950192" cy="76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 rotWithShape="1">
          <a:blip r:embed="rId7">
            <a:alphaModFix/>
          </a:blip>
          <a:srcRect b="18275" l="21409" r="30631" t="20645"/>
          <a:stretch/>
        </p:blipFill>
        <p:spPr>
          <a:xfrm>
            <a:off x="7798400" y="1689150"/>
            <a:ext cx="957600" cy="9147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3397" y="2090950"/>
            <a:ext cx="2537417" cy="234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52150" y="250152"/>
            <a:ext cx="1686575" cy="104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33766" y="2571749"/>
            <a:ext cx="2169659" cy="102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63663" y="317725"/>
            <a:ext cx="1686575" cy="168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type="ctrTitle"/>
          </p:nvPr>
        </p:nvSpPr>
        <p:spPr>
          <a:xfrm>
            <a:off x="311700" y="449700"/>
            <a:ext cx="8520600" cy="3996600"/>
          </a:xfrm>
          <a:prstGeom prst="rect">
            <a:avLst/>
          </a:prstGeom>
          <a:solidFill>
            <a:srgbClr val="00FF00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80"/>
              <a:t>“Указом Президента Российской Федерации от 21 июля 2020 года № 474 «О национальных целях развития Российской Федерации на период до 2030 года» была поставлена задача к 2030 году обеспечить 100% сортировку твердых коммунальных отходов и в два раза снизить объем отходов, направляемых на полигоны.</a:t>
            </a:r>
            <a:endParaRPr sz="468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ctrTitle"/>
          </p:nvPr>
        </p:nvSpPr>
        <p:spPr>
          <a:xfrm>
            <a:off x="434750" y="286375"/>
            <a:ext cx="8520600" cy="4282800"/>
          </a:xfrm>
          <a:prstGeom prst="rect">
            <a:avLst/>
          </a:prstGeom>
          <a:solidFill>
            <a:srgbClr val="FFF2CC"/>
          </a:solidFill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2021 году «Экономика замкнутого цикла» стала одной из 42 стратегических инициатив Правительства Российской Федерации до 2030 года.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/>
        </p:nvSpPr>
        <p:spPr>
          <a:xfrm>
            <a:off x="1163950" y="947100"/>
            <a:ext cx="6251400" cy="32493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Вопросы для обсуждения.</a:t>
            </a:r>
            <a:endParaRPr b="1"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83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b="1" lang="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Ситуация в Липецке с  утилизацией бытовых устройств, автомобильные шин и масел</a:t>
            </a:r>
            <a:endParaRPr b="1"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683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b="1" lang="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Рекомендации по правильной утилизации и раздельного  сбора бытовых устройств, автомобильных шин и масел в Липецке  в рамках стратегической инициативы “Экономика замкнутого цикла"</a:t>
            </a:r>
            <a:endParaRPr b="1"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ctrTitle"/>
          </p:nvPr>
        </p:nvSpPr>
        <p:spPr>
          <a:xfrm>
            <a:off x="1243175" y="1201050"/>
            <a:ext cx="7454100" cy="2741400"/>
          </a:xfrm>
          <a:prstGeom prst="rect">
            <a:avLst/>
          </a:prstGeom>
          <a:solidFill>
            <a:srgbClr val="FFF2CC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900">
                <a:latin typeface="Times New Roman"/>
                <a:ea typeface="Times New Roman"/>
                <a:cs typeface="Times New Roman"/>
                <a:sym typeface="Times New Roman"/>
              </a:rPr>
              <a:t>Ситуация в Липецке с  утилизацией бытовых устройств, автомобильные </a:t>
            </a:r>
            <a:endParaRPr b="1"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900">
                <a:latin typeface="Times New Roman"/>
                <a:ea typeface="Times New Roman"/>
                <a:cs typeface="Times New Roman"/>
                <a:sym typeface="Times New Roman"/>
              </a:rPr>
              <a:t>шин и масел</a:t>
            </a:r>
            <a:endParaRPr b="1" sz="29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idx="1" type="subTitle"/>
          </p:nvPr>
        </p:nvSpPr>
        <p:spPr>
          <a:xfrm>
            <a:off x="311700" y="780100"/>
            <a:ext cx="8520600" cy="28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●"/>
            </a:pPr>
            <a:r>
              <a:rPr b="1" lang="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Ситуация с утилизацией бытовых устройств в Липецкой области.</a:t>
            </a:r>
            <a:endParaRPr b="1"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746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●"/>
            </a:pPr>
            <a:r>
              <a:rPr b="1" lang="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Образовательные инициативы по раздельному сбору отходов среди молодежи.</a:t>
            </a:r>
            <a:endParaRPr b="1"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746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●"/>
            </a:pPr>
            <a:r>
              <a:rPr b="1" lang="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 решения в сфере утилизации автомобильных шин и масел.</a:t>
            </a:r>
            <a:endParaRPr b="1"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746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●"/>
            </a:pPr>
            <a:r>
              <a:rPr b="1" lang="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Лучшие практики раздельного сбора отходов и их утилизации.</a:t>
            </a:r>
            <a:endParaRPr b="1"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746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●"/>
            </a:pPr>
            <a:r>
              <a:rPr b="1" lang="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Роль НКО и волонтеров в повышении экологической сознательности населения.</a:t>
            </a:r>
            <a:endParaRPr b="1"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p21"/>
          <p:cNvSpPr txBox="1"/>
          <p:nvPr/>
        </p:nvSpPr>
        <p:spPr>
          <a:xfrm>
            <a:off x="827275" y="166300"/>
            <a:ext cx="77142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ru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b="1" lang="ru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римерные темы для выступлений на экране: </a:t>
            </a:r>
            <a:endParaRPr b="1"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9950" y="0"/>
            <a:ext cx="686410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36225" y="263950"/>
            <a:ext cx="7197600" cy="10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ЭКОНОМИКА  ЗАМКНУТОГО  ЦИКЛА </a:t>
            </a:r>
            <a:endParaRPr b="1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3"/>
          <p:cNvSpPr txBox="1"/>
          <p:nvPr/>
        </p:nvSpPr>
        <p:spPr>
          <a:xfrm>
            <a:off x="2890425" y="1624650"/>
            <a:ext cx="5350800" cy="1477500"/>
          </a:xfrm>
          <a:prstGeom prst="rect">
            <a:avLst/>
          </a:prstGeom>
          <a:gradFill>
            <a:gsLst>
              <a:gs pos="0">
                <a:srgbClr val="DCECD5"/>
              </a:gs>
              <a:gs pos="100000">
                <a:srgbClr val="92BC81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dk1"/>
                </a:solidFill>
              </a:rPr>
              <a:t>1</a:t>
            </a:r>
            <a:r>
              <a:rPr lang="ru" sz="2800">
                <a:solidFill>
                  <a:schemeClr val="dk1"/>
                </a:solidFill>
              </a:rPr>
              <a:t>00% сортировка всех коммунальных отходов 2030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5" name="Google Shape;125;p23"/>
          <p:cNvSpPr txBox="1"/>
          <p:nvPr/>
        </p:nvSpPr>
        <p:spPr>
          <a:xfrm>
            <a:off x="540200" y="3939550"/>
            <a:ext cx="4031700" cy="615600"/>
          </a:xfrm>
          <a:prstGeom prst="rect">
            <a:avLst/>
          </a:prstGeom>
          <a:solidFill>
            <a:srgbClr val="6FA8D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dk1"/>
                </a:solidFill>
              </a:rPr>
              <a:t>25% на вторсырье.</a:t>
            </a:r>
            <a:endParaRPr/>
          </a:p>
        </p:txBody>
      </p:sp>
      <p:pic>
        <p:nvPicPr>
          <p:cNvPr id="126" name="Google Shape;1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9575" y="126925"/>
            <a:ext cx="1829575" cy="121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/>
        </p:nvSpPr>
        <p:spPr>
          <a:xfrm>
            <a:off x="790900" y="2829875"/>
            <a:ext cx="4300500" cy="20934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80">
                <a:solidFill>
                  <a:schemeClr val="dk1"/>
                </a:solidFill>
              </a:rPr>
              <a:t>К 2030 году все ТКО в стране будут сортироваться, а не менее четверти из них – идти на переработку как вторсырье.</a:t>
            </a:r>
            <a:endParaRPr sz="2480">
              <a:solidFill>
                <a:schemeClr val="dk1"/>
              </a:solidFill>
            </a:endParaRPr>
          </a:p>
        </p:txBody>
      </p:sp>
      <p:sp>
        <p:nvSpPr>
          <p:cNvPr id="132" name="Google Shape;132;p24"/>
          <p:cNvSpPr txBox="1"/>
          <p:nvPr>
            <p:ph type="ctrTitle"/>
          </p:nvPr>
        </p:nvSpPr>
        <p:spPr>
          <a:xfrm>
            <a:off x="4068500" y="337900"/>
            <a:ext cx="3627300" cy="1942800"/>
          </a:xfrm>
          <a:prstGeom prst="rect">
            <a:avLst/>
          </a:prstGeom>
          <a:solidFill>
            <a:srgbClr val="B6D7A8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480"/>
              <a:t>По нацпроекту в России благодаря переработке бытовые отходы становятся ресурсом. </a:t>
            </a:r>
            <a:endParaRPr sz="248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311700" y="445025"/>
            <a:ext cx="8520600" cy="1239000"/>
          </a:xfrm>
          <a:prstGeom prst="rect">
            <a:avLst/>
          </a:prstGeom>
          <a:solidFill>
            <a:srgbClr val="D9D2E9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Сегодня сортировку проходят уже более 54% всех ТКО, а более 13% от общего числа отходов утилизируют.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5"/>
          <p:cNvSpPr txBox="1"/>
          <p:nvPr/>
        </p:nvSpPr>
        <p:spPr>
          <a:xfrm>
            <a:off x="2127550" y="2267000"/>
            <a:ext cx="6409800" cy="24627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chemeClr val="dk1"/>
                </a:solidFill>
              </a:rPr>
              <a:t>К 2030 году не менее четверти отходов производства и потребления будут направляться на переработку в виде вторсырья.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25" y="0"/>
            <a:ext cx="9044400" cy="509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/>
          <p:nvPr>
            <p:ph type="title"/>
          </p:nvPr>
        </p:nvSpPr>
        <p:spPr>
          <a:xfrm>
            <a:off x="99600" y="221050"/>
            <a:ext cx="9044400" cy="50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Примеры реализации раздельного сбора в Липецке: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Контейнеры: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-сетки для пластика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 для  смешанных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- чистых твердых отходов.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 экоШкафы для одежды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Тароматы с талонами.</a:t>
            </a:r>
            <a:endParaRPr/>
          </a:p>
        </p:txBody>
      </p:sp>
      <p:pic>
        <p:nvPicPr>
          <p:cNvPr id="149" name="Google Shape;14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1550" y="1091175"/>
            <a:ext cx="4387600" cy="359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28" title="2025-03-19_13-06-1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34" y="0"/>
            <a:ext cx="898193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/>
          <p:nvPr>
            <p:ph type="title"/>
          </p:nvPr>
        </p:nvSpPr>
        <p:spPr>
          <a:xfrm>
            <a:off x="4572000" y="615600"/>
            <a:ext cx="4058100" cy="11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40 тонн ткани за 2 года.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500 тонн пластика за год.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9"/>
          <p:cNvSpPr txBox="1"/>
          <p:nvPr/>
        </p:nvSpPr>
        <p:spPr>
          <a:xfrm>
            <a:off x="158100" y="0"/>
            <a:ext cx="87225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dk1"/>
                </a:solidFill>
              </a:rPr>
              <a:t>Результаты раздельного сбора в Липецке и трех районов:</a:t>
            </a:r>
            <a:endParaRPr/>
          </a:p>
        </p:txBody>
      </p:sp>
      <p:sp>
        <p:nvSpPr>
          <p:cNvPr id="163" name="Google Shape;163;p29"/>
          <p:cNvSpPr txBox="1"/>
          <p:nvPr/>
        </p:nvSpPr>
        <p:spPr>
          <a:xfrm>
            <a:off x="129675" y="2002700"/>
            <a:ext cx="51387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dk1"/>
                </a:solidFill>
              </a:rPr>
              <a:t>Объемы вывоза отходов 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dk1"/>
                </a:solidFill>
              </a:rPr>
              <a:t>260 тыс. тонн отходов в год 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9"/>
          <p:cNvSpPr txBox="1"/>
          <p:nvPr/>
        </p:nvSpPr>
        <p:spPr>
          <a:xfrm>
            <a:off x="2549550" y="4203075"/>
            <a:ext cx="3939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dk1"/>
                </a:solidFill>
              </a:rPr>
              <a:t>Ежедневный вывоз: 500 тонн отходов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65" name="Google Shape;16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0100" y="2134821"/>
            <a:ext cx="3000000" cy="300867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9"/>
          <p:cNvSpPr txBox="1"/>
          <p:nvPr/>
        </p:nvSpPr>
        <p:spPr>
          <a:xfrm>
            <a:off x="129675" y="1046700"/>
            <a:ext cx="3856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dk1"/>
                </a:solidFill>
              </a:rPr>
              <a:t>660 тыс. жителей.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8350" y="201500"/>
            <a:ext cx="4876800" cy="46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3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8" name="Google Shape;178;p31" title="2025-03-19_13-17-0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00" y="68075"/>
            <a:ext cx="9039225" cy="507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"/>
          <p:cNvSpPr txBox="1"/>
          <p:nvPr>
            <p:ph type="title"/>
          </p:nvPr>
        </p:nvSpPr>
        <p:spPr>
          <a:xfrm>
            <a:off x="347925" y="336400"/>
            <a:ext cx="3733200" cy="16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ru"/>
              <a:t>"Чистые Игры" как пример экологической активности: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ru"/>
              <a:t>Соревнования по уборке территорий с разделением мусора.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4" name="Google Shape;184;p32"/>
          <p:cNvSpPr txBox="1"/>
          <p:nvPr/>
        </p:nvSpPr>
        <p:spPr>
          <a:xfrm>
            <a:off x="3965400" y="2987650"/>
            <a:ext cx="46743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>
                <a:solidFill>
                  <a:schemeClr val="dk1"/>
                </a:solidFill>
              </a:rPr>
              <a:t>Использование собранного пластика как вторсырья: лавочки из вторичного пластика.</a:t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185" name="Google Shape;18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3525" y="152400"/>
            <a:ext cx="3892220" cy="2682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1" name="Google Shape;19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6744" y="0"/>
            <a:ext cx="7270512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4"/>
          <p:cNvSpPr txBox="1"/>
          <p:nvPr>
            <p:ph type="title"/>
          </p:nvPr>
        </p:nvSpPr>
        <p:spPr>
          <a:xfrm>
            <a:off x="1341400" y="837825"/>
            <a:ext cx="6948000" cy="2213100"/>
          </a:xfrm>
          <a:prstGeom prst="rect">
            <a:avLst/>
          </a:prstGeom>
          <a:solidFill>
            <a:srgbClr val="00FF00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2180">
                <a:latin typeface="Times New Roman"/>
                <a:ea typeface="Times New Roman"/>
                <a:cs typeface="Times New Roman"/>
                <a:sym typeface="Times New Roman"/>
              </a:rPr>
              <a:t>Рекомендации по правильной утилизации и раздельного  сбора бытовых устройств, автомобильных шин и масел в Липецке  в рамках стратегической инициативы “Экономика замкнутого цикла"</a:t>
            </a:r>
            <a:endParaRPr b="1" sz="218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72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/>
          <p:nvPr>
            <p:ph type="title"/>
          </p:nvPr>
        </p:nvSpPr>
        <p:spPr>
          <a:xfrm>
            <a:off x="311700" y="445025"/>
            <a:ext cx="8520600" cy="587100"/>
          </a:xfrm>
          <a:prstGeom prst="rect">
            <a:avLst/>
          </a:prstGeom>
          <a:solidFill>
            <a:srgbClr val="FFE599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ru"/>
              <a:t>Личное участие в раздельном сборе: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02" name="Google Shape;202;p35"/>
          <p:cNvSpPr txBox="1"/>
          <p:nvPr/>
        </p:nvSpPr>
        <p:spPr>
          <a:xfrm>
            <a:off x="715200" y="3911125"/>
            <a:ext cx="7269900" cy="7332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chemeClr val="dk1"/>
                </a:solidFill>
              </a:rPr>
              <a:t>Как вы участвуете в раздельном сборе?"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03" name="Google Shape;203;p35"/>
          <p:cNvSpPr/>
          <p:nvPr/>
        </p:nvSpPr>
        <p:spPr>
          <a:xfrm>
            <a:off x="3286400" y="1172450"/>
            <a:ext cx="1810700" cy="256891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Arial"/>
              </a:rPr>
              <a:t>?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6120"/>
              <a:t>Спасибо за участие!</a:t>
            </a:r>
            <a:endParaRPr sz="6120"/>
          </a:p>
        </p:txBody>
      </p:sp>
      <p:sp>
        <p:nvSpPr>
          <p:cNvPr id="209" name="Google Shape;209;p36"/>
          <p:cNvSpPr txBox="1"/>
          <p:nvPr/>
        </p:nvSpPr>
        <p:spPr>
          <a:xfrm>
            <a:off x="2196600" y="2645425"/>
            <a:ext cx="475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Общественная палата города  Липецка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